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52"/>
  </p:notesMasterIdLst>
  <p:sldIdLst>
    <p:sldId id="397" r:id="rId3"/>
    <p:sldId id="395" r:id="rId4"/>
    <p:sldId id="396" r:id="rId5"/>
    <p:sldId id="295" r:id="rId6"/>
    <p:sldId id="344" r:id="rId7"/>
    <p:sldId id="334" r:id="rId8"/>
    <p:sldId id="294" r:id="rId9"/>
    <p:sldId id="336" r:id="rId10"/>
    <p:sldId id="315" r:id="rId11"/>
    <p:sldId id="379" r:id="rId12"/>
    <p:sldId id="380" r:id="rId13"/>
    <p:sldId id="381" r:id="rId14"/>
    <p:sldId id="383" r:id="rId15"/>
    <p:sldId id="388" r:id="rId16"/>
    <p:sldId id="391" r:id="rId17"/>
    <p:sldId id="384" r:id="rId18"/>
    <p:sldId id="389" r:id="rId19"/>
    <p:sldId id="400" r:id="rId20"/>
    <p:sldId id="386" r:id="rId21"/>
    <p:sldId id="398" r:id="rId22"/>
    <p:sldId id="399" r:id="rId23"/>
    <p:sldId id="394" r:id="rId24"/>
    <p:sldId id="393" r:id="rId25"/>
    <p:sldId id="307" r:id="rId26"/>
    <p:sldId id="328" r:id="rId27"/>
    <p:sldId id="329" r:id="rId28"/>
    <p:sldId id="338" r:id="rId29"/>
    <p:sldId id="339" r:id="rId30"/>
    <p:sldId id="362" r:id="rId31"/>
    <p:sldId id="363" r:id="rId32"/>
    <p:sldId id="323" r:id="rId33"/>
    <p:sldId id="372" r:id="rId34"/>
    <p:sldId id="371" r:id="rId35"/>
    <p:sldId id="365" r:id="rId36"/>
    <p:sldId id="366" r:id="rId37"/>
    <p:sldId id="367" r:id="rId38"/>
    <p:sldId id="368" r:id="rId39"/>
    <p:sldId id="351" r:id="rId40"/>
    <p:sldId id="352" r:id="rId41"/>
    <p:sldId id="353" r:id="rId42"/>
    <p:sldId id="354" r:id="rId43"/>
    <p:sldId id="355" r:id="rId44"/>
    <p:sldId id="356" r:id="rId45"/>
    <p:sldId id="357" r:id="rId46"/>
    <p:sldId id="358" r:id="rId47"/>
    <p:sldId id="359" r:id="rId48"/>
    <p:sldId id="360" r:id="rId49"/>
    <p:sldId id="341" r:id="rId50"/>
    <p:sldId id="343"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431"/>
    <a:srgbClr val="61A400"/>
    <a:srgbClr val="00A400"/>
    <a:srgbClr val="36FF00"/>
    <a:srgbClr val="00FF00"/>
    <a:srgbClr val="FFFF6B"/>
    <a:srgbClr val="FFFFCA"/>
    <a:srgbClr val="E3E3DF"/>
    <a:srgbClr val="9CE3DF"/>
    <a:srgbClr val="9CBA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95537" autoAdjust="0"/>
  </p:normalViewPr>
  <p:slideViewPr>
    <p:cSldViewPr snapToGrid="0">
      <p:cViewPr>
        <p:scale>
          <a:sx n="75" d="100"/>
          <a:sy n="75" d="100"/>
        </p:scale>
        <p:origin x="1248" y="6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1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96786DDC-2434-A748-BAF3-FB2E973D80C8}" type="slidenum">
              <a:rPr lang="en-US"/>
              <a:pPr>
                <a:defRPr/>
              </a:pPr>
              <a:t>‹#›</a:t>
            </a:fld>
            <a:endParaRPr lang="en-US"/>
          </a:p>
        </p:txBody>
      </p:sp>
    </p:spTree>
    <p:extLst>
      <p:ext uri="{BB962C8B-B14F-4D97-AF65-F5344CB8AC3E}">
        <p14:creationId xmlns:p14="http://schemas.microsoft.com/office/powerpoint/2010/main" val="38277317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14341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379ABB1-01CA-1443-BE27-7BC5B1EA889D}" type="slidenum">
              <a:rPr lang="en-US"/>
              <a:pPr/>
              <a:t>11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58442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9ADE2B9C-D9BF-1C43-BEF5-A35A2F520F16}" type="slidenum">
              <a:rPr lang="en-US"/>
              <a:pPr/>
              <a:t>12</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44782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E656406-6182-A049-A879-FB13089DCF54}" type="slidenum">
              <a:rPr lang="en-US"/>
              <a:pPr/>
              <a:t>13</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859914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14</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250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1F6655A-4015-FB41-95B3-24048C76C24E}" type="slidenum">
              <a:rPr lang="en-US"/>
              <a:pPr/>
              <a:t>15</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8088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20B6BF08-6C4F-5B48-A631-94D1F1325A69}" type="slidenum">
              <a:rPr lang="en-US"/>
              <a:pPr/>
              <a:t>16</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037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17</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111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18</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689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19</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6097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5A0D99C-3EDB-B849-962A-D5B0F7E38A26}" type="slidenum">
              <a:rPr lang="en-US"/>
              <a:pPr/>
              <a:t>24</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9806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3</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smtClean="0"/>
              <a:t>http://</a:t>
            </a:r>
            <a:r>
              <a:rPr lang="sv-SE" dirty="0" err="1" smtClean="0"/>
              <a:t>biology.duke.edu</a:t>
            </a:r>
            <a:r>
              <a:rPr lang="sv-SE" dirty="0" smtClean="0"/>
              <a:t>/</a:t>
            </a:r>
            <a:r>
              <a:rPr lang="sv-SE" dirty="0" err="1" smtClean="0"/>
              <a:t>johnsenlab</a:t>
            </a:r>
            <a:r>
              <a:rPr lang="sv-SE" dirty="0" smtClean="0"/>
              <a:t>/</a:t>
            </a:r>
            <a:r>
              <a:rPr lang="sv-SE" dirty="0" err="1" smtClean="0"/>
              <a:t>pdfs</a:t>
            </a:r>
            <a:r>
              <a:rPr lang="sv-SE" dirty="0" smtClean="0"/>
              <a:t>/</a:t>
            </a:r>
            <a:r>
              <a:rPr lang="sv-SE" dirty="0" err="1" smtClean="0"/>
              <a:t>tech</a:t>
            </a:r>
            <a:r>
              <a:rPr lang="sv-SE" dirty="0" smtClean="0"/>
              <a:t>/</a:t>
            </a:r>
            <a:r>
              <a:rPr lang="sv-SE" dirty="0" err="1" smtClean="0"/>
              <a:t>colorconversion.pdf</a:t>
            </a:r>
            <a:endParaRPr lang="en-US" dirty="0" smtClean="0"/>
          </a:p>
          <a:p>
            <a:pPr eaLnBrk="1" hangingPunct="1"/>
            <a:endParaRPr lang="es-ES" dirty="0"/>
          </a:p>
        </p:txBody>
      </p:sp>
    </p:spTree>
    <p:extLst>
      <p:ext uri="{BB962C8B-B14F-4D97-AF65-F5344CB8AC3E}">
        <p14:creationId xmlns:p14="http://schemas.microsoft.com/office/powerpoint/2010/main" val="890805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86B75BFC-A612-E546-BE40-701126ABD192}" type="slidenum">
              <a:rPr lang="en-US"/>
              <a:pPr/>
              <a:t>25</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21618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5E573C7-8239-7B41-853B-3A9175D12687}" type="slidenum">
              <a:rPr lang="en-US"/>
              <a:pPr/>
              <a:t>26</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25268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34A1797-810E-4E4E-9834-7DE47E117964}" type="slidenum">
              <a:rPr lang="en-US"/>
              <a:pPr/>
              <a:t>27</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861677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4B411E0-1932-9E48-BA19-9ECCAA4DA2C2}" type="slidenum">
              <a:rPr lang="en-US"/>
              <a:pPr/>
              <a:t>28</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29914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5A34B9D9-8DC4-2945-A338-C6665247EFC3}" type="slidenum">
              <a:rPr lang="en-US"/>
              <a:pPr/>
              <a:t>29</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2900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E2A51219-3CB4-9F4A-B9A9-671E8F75BA4C}" type="slidenum">
              <a:rPr lang="en-US"/>
              <a:pPr/>
              <a:t>30</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00804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72FF34B-F623-574B-9271-CC78FE00F378}" type="slidenum">
              <a:rPr lang="en-US"/>
              <a:pPr/>
              <a:t>31</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8012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07007BBA-DD94-0643-BA2B-3C2A02EF7FA3}" type="slidenum">
              <a:rPr lang="en-US"/>
              <a:pPr/>
              <a:t>32</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93508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3D3489B6-11C4-7044-AA01-1D0E68236AC3}" type="slidenum">
              <a:rPr lang="en-US"/>
              <a:pPr/>
              <a:t>33</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2417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9F7F6A4-0320-374B-ADDC-B6898FE4933F}" type="slidenum">
              <a:rPr lang="en-US"/>
              <a:pPr/>
              <a:t>34</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5861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smtClean="0"/>
              <a:t>http://</a:t>
            </a:r>
            <a:r>
              <a:rPr lang="sv-SE" dirty="0" err="1" smtClean="0"/>
              <a:t>biology.duke.edu</a:t>
            </a:r>
            <a:r>
              <a:rPr lang="sv-SE" dirty="0" smtClean="0"/>
              <a:t>/</a:t>
            </a:r>
            <a:r>
              <a:rPr lang="sv-SE" dirty="0" err="1" smtClean="0"/>
              <a:t>johnsenlab</a:t>
            </a:r>
            <a:r>
              <a:rPr lang="sv-SE" dirty="0" smtClean="0"/>
              <a:t>/</a:t>
            </a:r>
            <a:r>
              <a:rPr lang="sv-SE" dirty="0" err="1" smtClean="0"/>
              <a:t>pdfs</a:t>
            </a:r>
            <a:r>
              <a:rPr lang="sv-SE" dirty="0" smtClean="0"/>
              <a:t>/</a:t>
            </a:r>
            <a:r>
              <a:rPr lang="sv-SE" dirty="0" err="1" smtClean="0"/>
              <a:t>tech</a:t>
            </a:r>
            <a:r>
              <a:rPr lang="sv-SE" dirty="0" smtClean="0"/>
              <a:t>/</a:t>
            </a:r>
            <a:r>
              <a:rPr lang="sv-SE" dirty="0" err="1" smtClean="0"/>
              <a:t>colorconversion.pdf</a:t>
            </a:r>
            <a:endParaRPr lang="en-US" dirty="0" smtClean="0"/>
          </a:p>
          <a:p>
            <a:pPr eaLnBrk="1" hangingPunct="1"/>
            <a:endParaRPr lang="es-ES" dirty="0"/>
          </a:p>
        </p:txBody>
      </p:sp>
    </p:spTree>
    <p:extLst>
      <p:ext uri="{BB962C8B-B14F-4D97-AF65-F5344CB8AC3E}">
        <p14:creationId xmlns:p14="http://schemas.microsoft.com/office/powerpoint/2010/main" val="1664711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C973A9B6-C606-3040-B002-F4CFA9F4D369}" type="slidenum">
              <a:rPr lang="en-US"/>
              <a:pPr/>
              <a:t>35</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39426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142C6E4-6265-9F41-8455-DE37B9F7D4D7}" type="slidenum">
              <a:rPr lang="en-US"/>
              <a:pPr/>
              <a:t>36</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44784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2A86812-8244-4449-BDB5-64F772F52AC8}" type="slidenum">
              <a:rPr lang="en-US"/>
              <a:pPr/>
              <a:t>37</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99272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3157446-1441-3B4A-9001-40B3F2903B58}" type="slidenum">
              <a:rPr lang="en-US"/>
              <a:pPr/>
              <a:t>38</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26303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4B7A3E33-8780-514F-B8A6-07A5E1904A3B}" type="slidenum">
              <a:rPr lang="en-US"/>
              <a:pPr/>
              <a:t>39</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84258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0C11589-83AD-2A4D-9EB3-AA31598EBDB1}" type="slidenum">
              <a:rPr lang="en-US"/>
              <a:pPr/>
              <a:t>40</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8305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97E64613-D230-EF45-98D5-4868DDEC2D9F}" type="slidenum">
              <a:rPr lang="en-US"/>
              <a:pPr/>
              <a:t>41</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40834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9030D03-E44C-0C46-BDEF-CDA246A82F0E}" type="slidenum">
              <a:rPr lang="en-US"/>
              <a:pPr/>
              <a:t>42</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44884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C6C7AF5B-A14A-964B-AB0B-E8595933ED56}" type="slidenum">
              <a:rPr lang="en-US"/>
              <a:pPr/>
              <a:t>43</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5185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106657CD-1BBB-7D49-87A4-A0F9C85BAD92}" type="slidenum">
              <a:rPr lang="en-US"/>
              <a:pPr/>
              <a:t>44</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7229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8FA8F43-5567-4944-A945-65F202AFEFD2}" type="slidenum">
              <a:rPr lang="en-US"/>
              <a:pPr/>
              <a:t>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ＭＳ Ｐゴシック" charset="-128"/>
                <a:cs typeface="ＭＳ Ｐゴシック" charset="-128"/>
              </a:rPr>
              <a:t>Color is the brains reaction to a specific visual stimulus. Although we can precisely describe color by measuring its spectral power distribution (the intensity of the visible electro-magnetic radiation at many discrete wavelengths) this leads to a large degree of redundancy. The reason for this redundancy is that the eye’s retina samples color using only three broad bands, roughly corresponding to red, green and blue light. The signals from these color sensitive cells (cones), together with those from the rods (sensitive to intensity only), are combined in the brain to give several different “sensations” of the color. </a:t>
            </a:r>
            <a:r>
              <a:rPr lang="sv-SE" dirty="0" smtClean="0"/>
              <a:t>http://</a:t>
            </a:r>
            <a:r>
              <a:rPr lang="sv-SE" dirty="0" err="1" smtClean="0"/>
              <a:t>biology.duke.edu</a:t>
            </a:r>
            <a:r>
              <a:rPr lang="sv-SE" dirty="0" smtClean="0"/>
              <a:t>/</a:t>
            </a:r>
            <a:r>
              <a:rPr lang="sv-SE" dirty="0" err="1" smtClean="0"/>
              <a:t>johnsenlab</a:t>
            </a:r>
            <a:r>
              <a:rPr lang="sv-SE" dirty="0" smtClean="0"/>
              <a:t>/</a:t>
            </a:r>
            <a:r>
              <a:rPr lang="sv-SE" dirty="0" err="1" smtClean="0"/>
              <a:t>pdfs</a:t>
            </a:r>
            <a:r>
              <a:rPr lang="sv-SE" dirty="0" smtClean="0"/>
              <a:t>/</a:t>
            </a:r>
            <a:r>
              <a:rPr lang="sv-SE" dirty="0" err="1" smtClean="0"/>
              <a:t>tech</a:t>
            </a:r>
            <a:r>
              <a:rPr lang="sv-SE" dirty="0" smtClean="0"/>
              <a:t>/</a:t>
            </a:r>
            <a:r>
              <a:rPr lang="sv-SE" dirty="0" err="1" smtClean="0"/>
              <a:t>colorconversion.pdf</a:t>
            </a:r>
            <a:endParaRPr lang="en-US" dirty="0" smtClean="0"/>
          </a:p>
          <a:p>
            <a:pPr eaLnBrk="1" hangingPunct="1"/>
            <a:endParaRPr lang="es-ES" dirty="0"/>
          </a:p>
        </p:txBody>
      </p:sp>
    </p:spTree>
    <p:extLst>
      <p:ext uri="{BB962C8B-B14F-4D97-AF65-F5344CB8AC3E}">
        <p14:creationId xmlns:p14="http://schemas.microsoft.com/office/powerpoint/2010/main" val="139458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51C88A2-517B-E04B-BC4C-D45706B8381E}" type="slidenum">
              <a:rPr lang="en-US"/>
              <a:pPr/>
              <a:t>45</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52604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1E2D7C1-EDD0-F84A-B2BD-E1446F3F7F86}" type="slidenum">
              <a:rPr lang="en-US"/>
              <a:pPr/>
              <a:t>46</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02094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088AC10-06CC-8F42-BEF3-B8FB36E3ACFC}" type="slidenum">
              <a:rPr lang="en-US"/>
              <a:pPr/>
              <a:t>47</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652246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FED5159-25B3-F141-955D-619E247632F2}" type="slidenum">
              <a:rPr lang="en-US"/>
              <a:pPr/>
              <a:t>48</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365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42FFE492-D749-E94B-ADC1-EF41CDFCFE3D}" type="slidenum">
              <a:rPr lang="en-US"/>
              <a:pPr/>
              <a:t>49</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1340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F5BF0F7-CEAA-074E-9296-5B587D0C0012}" type="slidenum">
              <a:rPr lang="en-US"/>
              <a:pPr/>
              <a:t>6</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7723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4FE6BAA4-9EFE-6744-8D8E-EC0B735A265C}" type="slidenum">
              <a:rPr lang="en-US"/>
              <a:pPr/>
              <a:t>7</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67456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A62C006-D03F-AA4D-B313-B32CF913E80D}" type="slidenum">
              <a:rPr lang="en-US"/>
              <a:pPr/>
              <a:t>8</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ＭＳ Ｐゴシック" charset="-128"/>
                <a:cs typeface="ＭＳ Ｐゴシック" charset="-128"/>
              </a:rPr>
              <a:t>The tri-chromatic theory describes the way three separate lights, red, green and blue, can match any visible </a:t>
            </a:r>
            <a:r>
              <a:rPr lang="en-US" sz="1200" kern="1200" dirty="0" err="1" smtClean="0">
                <a:solidFill>
                  <a:schemeClr val="tx1"/>
                </a:solidFill>
                <a:effectLst/>
                <a:latin typeface="Arial" charset="0"/>
                <a:ea typeface="ＭＳ Ｐゴシック" charset="-128"/>
                <a:cs typeface="ＭＳ Ｐゴシック" charset="-128"/>
              </a:rPr>
              <a:t>colour</a:t>
            </a:r>
            <a:r>
              <a:rPr lang="en-US" sz="1200" kern="1200" dirty="0" smtClean="0">
                <a:solidFill>
                  <a:schemeClr val="tx1"/>
                </a:solidFill>
                <a:effectLst/>
                <a:latin typeface="Arial" charset="0"/>
                <a:ea typeface="ＭＳ Ｐゴシック" charset="-128"/>
                <a:cs typeface="ＭＳ Ｐゴシック" charset="-128"/>
              </a:rPr>
              <a:t> – based on the eye’s use of three </a:t>
            </a:r>
            <a:r>
              <a:rPr lang="en-US" sz="1200" kern="1200" dirty="0" err="1" smtClean="0">
                <a:solidFill>
                  <a:schemeClr val="tx1"/>
                </a:solidFill>
                <a:effectLst/>
                <a:latin typeface="Arial" charset="0"/>
                <a:ea typeface="ＭＳ Ｐゴシック" charset="-128"/>
                <a:cs typeface="ＭＳ Ｐゴシック" charset="-128"/>
              </a:rPr>
              <a:t>colour</a:t>
            </a:r>
            <a:r>
              <a:rPr lang="en-US" sz="1200" kern="1200" dirty="0" smtClean="0">
                <a:solidFill>
                  <a:schemeClr val="tx1"/>
                </a:solidFill>
                <a:effectLst/>
                <a:latin typeface="Arial" charset="0"/>
                <a:ea typeface="ＭＳ Ｐゴシック" charset="-128"/>
                <a:cs typeface="ＭＳ Ｐゴシック" charset="-128"/>
              </a:rPr>
              <a:t> sensitive sensors. This is the basis on which photography and printing operate, using three different </a:t>
            </a:r>
            <a:r>
              <a:rPr lang="en-US" sz="1200" kern="1200" dirty="0" err="1" smtClean="0">
                <a:solidFill>
                  <a:schemeClr val="tx1"/>
                </a:solidFill>
                <a:effectLst/>
                <a:latin typeface="Arial" charset="0"/>
                <a:ea typeface="ＭＳ Ｐゴシック" charset="-128"/>
                <a:cs typeface="ＭＳ Ｐゴシック" charset="-128"/>
              </a:rPr>
              <a:t>coloured</a:t>
            </a:r>
            <a:r>
              <a:rPr lang="en-US" sz="1200" kern="1200" dirty="0" smtClean="0">
                <a:solidFill>
                  <a:schemeClr val="tx1"/>
                </a:solidFill>
                <a:effectLst/>
                <a:latin typeface="Arial" charset="0"/>
                <a:ea typeface="ＭＳ Ｐゴシック" charset="-128"/>
                <a:cs typeface="ＭＳ Ｐゴシック" charset="-128"/>
              </a:rPr>
              <a:t> dyes to reproduce </a:t>
            </a:r>
            <a:r>
              <a:rPr lang="en-US" sz="1200" kern="1200" dirty="0" err="1" smtClean="0">
                <a:solidFill>
                  <a:schemeClr val="tx1"/>
                </a:solidFill>
                <a:effectLst/>
                <a:latin typeface="Arial" charset="0"/>
                <a:ea typeface="ＭＳ Ｐゴシック" charset="-128"/>
                <a:cs typeface="ＭＳ Ｐゴシック" charset="-128"/>
              </a:rPr>
              <a:t>colour</a:t>
            </a:r>
            <a:r>
              <a:rPr lang="en-US" sz="1200" kern="1200" dirty="0" smtClean="0">
                <a:solidFill>
                  <a:schemeClr val="tx1"/>
                </a:solidFill>
                <a:effectLst/>
                <a:latin typeface="Arial" charset="0"/>
                <a:ea typeface="ＭＳ Ｐゴシック" charset="-128"/>
                <a:cs typeface="ＭＳ Ｐゴシック" charset="-128"/>
              </a:rPr>
              <a:t> in a scene. It is also the way that most computer </a:t>
            </a:r>
            <a:r>
              <a:rPr lang="en-US" sz="1200" kern="1200" dirty="0" err="1" smtClean="0">
                <a:solidFill>
                  <a:schemeClr val="tx1"/>
                </a:solidFill>
                <a:effectLst/>
                <a:latin typeface="Arial" charset="0"/>
                <a:ea typeface="ＭＳ Ｐゴシック" charset="-128"/>
                <a:cs typeface="ＭＳ Ｐゴシック" charset="-128"/>
              </a:rPr>
              <a:t>colour</a:t>
            </a:r>
            <a:r>
              <a:rPr lang="en-US" sz="1200" kern="1200" dirty="0" smtClean="0">
                <a:solidFill>
                  <a:schemeClr val="tx1"/>
                </a:solidFill>
                <a:effectLst/>
                <a:latin typeface="Arial" charset="0"/>
                <a:ea typeface="ＭＳ Ｐゴシック" charset="-128"/>
                <a:cs typeface="ＭＳ Ｐゴシック" charset="-128"/>
              </a:rPr>
              <a:t> spaces operate, using three parameters to define a </a:t>
            </a:r>
            <a:r>
              <a:rPr lang="en-US" sz="1200" kern="1200" dirty="0" err="1" smtClean="0">
                <a:solidFill>
                  <a:schemeClr val="tx1"/>
                </a:solidFill>
                <a:effectLst/>
                <a:latin typeface="Arial" charset="0"/>
                <a:ea typeface="ＭＳ Ｐゴシック" charset="-128"/>
                <a:cs typeface="ＭＳ Ｐゴシック" charset="-128"/>
              </a:rPr>
              <a:t>colour</a:t>
            </a:r>
            <a:r>
              <a:rPr lang="en-US" sz="1200" kern="1200" dirty="0" smtClean="0">
                <a:solidFill>
                  <a:schemeClr val="tx1"/>
                </a:solidFill>
                <a:effectLst/>
                <a:latin typeface="Arial" charset="0"/>
                <a:ea typeface="ＭＳ Ｐゴシック" charset="-128"/>
                <a:cs typeface="ＭＳ Ｐゴシック" charset="-128"/>
              </a:rPr>
              <a:t>. </a:t>
            </a:r>
            <a:endParaRPr lang="en-US" dirty="0" smtClean="0">
              <a:effectLst/>
            </a:endParaRPr>
          </a:p>
          <a:p>
            <a:pPr eaLnBrk="1" hangingPunct="1"/>
            <a:endParaRPr lang="es-ES" dirty="0"/>
          </a:p>
        </p:txBody>
      </p:sp>
    </p:spTree>
    <p:extLst>
      <p:ext uri="{BB962C8B-B14F-4D97-AF65-F5344CB8AC3E}">
        <p14:creationId xmlns:p14="http://schemas.microsoft.com/office/powerpoint/2010/main" val="85657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50111B7-4652-274C-A3AE-56CECECB4188}" type="slidenum">
              <a:rPr lang="en-US"/>
              <a:pPr/>
              <a:t>9</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924182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10</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70936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_trad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smtClean="0"/>
              <a:t>Clic para editar título</a:t>
            </a:r>
            <a:endParaRPr lang="es-ES_tradnl"/>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smtClean="0"/>
              <a:t>Clic para editar título</a:t>
            </a:r>
            <a:endParaRPr lang="es-ES_tradnl"/>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Marcador de contenido 1"/>
          <p:cNvSpPr>
            <a:spLocks noGrp="1"/>
          </p:cNvSpPr>
          <p:nvPr>
            <p:ph/>
          </p:nvPr>
        </p:nvSpPr>
        <p:spPr>
          <a:xfrm>
            <a:off x="457200" y="274638"/>
            <a:ext cx="8229600" cy="5851525"/>
          </a:xfrm>
          <a:prstGeom prst="rect">
            <a:avLst/>
          </a:prstGeom>
        </p:spPr>
        <p:txBody>
          <a:bodyPr vert="horz"/>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Haga clic para modificar el estilo de subtítulo del patrón</a:t>
            </a: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smtClean="0"/>
              <a:t>Clic para editar título</a:t>
            </a:r>
            <a:endParaRPr lang="es-ES_tradnl"/>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smtClean="0"/>
              <a:t>Clic para editar título</a:t>
            </a:r>
            <a:endParaRPr lang="es-ES_tradnl"/>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smtClean="0"/>
              <a:t>Clic para editar título</a:t>
            </a:r>
            <a:endParaRPr lang="es-ES_tradnl"/>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smtClean="0"/>
              <a:t>Clic para editar título</a:t>
            </a:r>
            <a:endParaRPr lang="es-ES_tradnl"/>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smtClean="0"/>
              <a:t>Clic para editar título</a:t>
            </a:r>
            <a:endParaRPr lang="es-ES_tradnl"/>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smtClean="0"/>
              <a:t>Clic para editar título</a:t>
            </a:r>
            <a:endParaRPr lang="es-ES_tradnl"/>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smtClean="0"/>
              <a:t>Clic para editar título</a:t>
            </a:r>
            <a:endParaRPr lang="es-ES_tradnl"/>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smtClean="0"/>
              <a:t>Clic para editar título</a:t>
            </a:r>
            <a:endParaRPr lang="es-ES_tradnl"/>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smtClean="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smtClean="0"/>
              <a:t>Clic para editar título</a:t>
            </a:r>
            <a:endParaRPr lang="es-ES_tradnl"/>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smtClean="0"/>
              <a:t>Clic para editar título</a:t>
            </a:r>
            <a:endParaRPr lang="es-ES_tradnl"/>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smtClean="0"/>
              <a:t>Clic para editar título</a:t>
            </a:r>
            <a:endParaRPr lang="es-ES_tradnl"/>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smtClean="0"/>
              <a:t>Clic para editar título</a:t>
            </a:r>
            <a:endParaRPr lang="es-ES_tradnl"/>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smtClean="0"/>
              <a:t>Clic para editar título</a:t>
            </a:r>
            <a:endParaRPr lang="es-ES_tradnl"/>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smtClean="0"/>
              <a:t>Clic para editar título</a:t>
            </a:r>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smtClean="0"/>
              <a:t>Clic para editar título</a:t>
            </a:r>
            <a:endParaRPr lang="es-ES_tradnl"/>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smtClean="0"/>
              <a:t>Clic para editar título</a:t>
            </a:r>
            <a:endParaRPr lang="es-ES_tradnl"/>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smtClean="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p:nvSpPr>
        <p:spPr bwMode="auto">
          <a:xfrm>
            <a:off x="1612900" y="1854200"/>
            <a:ext cx="814388" cy="376238"/>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p:nvSpPr>
        <p:spPr bwMode="auto">
          <a:xfrm>
            <a:off x="3236913" y="2413000"/>
            <a:ext cx="2895600" cy="1465263"/>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Modelos de color</a:t>
            </a:r>
          </a:p>
          <a:p>
            <a:pPr>
              <a:defRPr/>
            </a:pPr>
            <a:endParaRPr lang="es-CL">
              <a:solidFill>
                <a:srgbClr val="3399FF"/>
              </a:solidFill>
            </a:endParaRPr>
          </a:p>
          <a:p>
            <a:pPr>
              <a:defRPr/>
            </a:pPr>
            <a:r>
              <a:rPr lang="es-CL">
                <a:solidFill>
                  <a:srgbClr val="3399FF"/>
                </a:solidFill>
              </a:rPr>
              <a:t>Bases de color</a:t>
            </a:r>
          </a:p>
          <a:p>
            <a:pPr>
              <a:defRPr/>
            </a:pPr>
            <a:endParaRPr lang="es-CL">
              <a:solidFill>
                <a:srgbClr val="3399FF"/>
              </a:solidFill>
            </a:endParaRPr>
          </a:p>
          <a:p>
            <a:pPr>
              <a:defRPr/>
            </a:pPr>
            <a:r>
              <a:rPr lang="es-CL">
                <a:solidFill>
                  <a:srgbClr val="3399FF"/>
                </a:solidFill>
              </a:rPr>
              <a:t>Transformaciones de color</a:t>
            </a:r>
          </a:p>
        </p:txBody>
      </p:sp>
      <p:sp>
        <p:nvSpPr>
          <p:cNvPr id="11274" name="Line 10"/>
          <p:cNvSpPr>
            <a:spLocks noChangeShapeType="1"/>
          </p:cNvSpPr>
          <p:nvPr/>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ww.imageprocessingplace.com/DIPUM-2E/dipum2e_main_page.htm"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bin"/><Relationship Id="rId5" Type="http://schemas.openxmlformats.org/officeDocument/2006/relationships/image" Target="../media/image19.png"/><Relationship Id="rId6" Type="http://schemas.openxmlformats.org/officeDocument/2006/relationships/hyperlink" Target="http://www.imageprocessingplace.com/DIPUM-2E/dipum2e_main_page.htm" TargetMode="External"/><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www.imageprocessingplace.com/DIPUM-2E/dipum2e_main_page.htm"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2.png"/><Relationship Id="rId5" Type="http://schemas.openxmlformats.org/officeDocument/2006/relationships/oleObject" Target="../embeddings/oleObject2.bin"/><Relationship Id="rId6" Type="http://schemas.openxmlformats.org/officeDocument/2006/relationships/image" Target="../media/image2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en.wikipedia.org/wiki/Image:Yui_color_picker.png" TargetMode="External"/><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hyperlink" Target="http://upload.wikimedia.org/wikipedia/commons/f/f4/CIExy1931_MacAdam.png" TargetMode="External"/><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hyperlink" Target="http://upload.wikimedia.org/wikipedia/commons/2/22/CIExy1931_CIERGB.png"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3.bin"/><Relationship Id="rId5" Type="http://schemas.openxmlformats.org/officeDocument/2006/relationships/image" Target="../media/image33.png"/><Relationship Id="rId6" Type="http://schemas.openxmlformats.org/officeDocument/2006/relationships/oleObject" Target="../embeddings/oleObject4.bin"/><Relationship Id="rId7" Type="http://schemas.openxmlformats.org/officeDocument/2006/relationships/image" Target="../media/image34.png"/><Relationship Id="rId1" Type="http://schemas.openxmlformats.org/officeDocument/2006/relationships/vmlDrawing" Target="../drawings/vmlDrawing3.vml"/><Relationship Id="rId2"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5.bin"/><Relationship Id="rId5" Type="http://schemas.openxmlformats.org/officeDocument/2006/relationships/image" Target="../media/image35.png"/><Relationship Id="rId1" Type="http://schemas.openxmlformats.org/officeDocument/2006/relationships/vmlDrawing" Target="../drawings/vmlDrawing4.vml"/><Relationship Id="rId2"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upload.wikimedia.org/wikipedia/en/0/0d/HSLSphere.svg" TargetMode="Externa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hyperlink" Target="http://upload.wikimedia.org/wikipedia/en/d/d3/Color_cones.png" TargetMode="External"/><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hyperlink" Target="http://www.imageprocessingplace.com/DIPUM-2E/dipum2e_main_page.htm"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hyperlink" Target="http://www.imageprocessingplace.com/DIPUM-2E/dipum2e_main_page.htm"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hyperlink" Target="http://www.imageprocessingplace.com/DIPUM-2E/dipum2e_main_page.htm"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hyperlink" Target="http://www.imageprocessingplace.com/DIPUM-2E/dipum2e_main_page.htm"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hyperlink" Target="http://www.imageprocessingplace.com/DIPUM-2E/dipum2e_main_page.htm"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hyperlink" Target="http://www.imageprocessingplace.com/DIPUM-2E/dipum2e_main_page.htm"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www.imageprocessingplace.com/DIPUM-2E/dipum2e_main_page.htm"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hyperlink" Target="http://www.imageprocessingplace.com/DIPUM-2E/dipum2e_main_page.htm" TargetMode="Externa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hyperlink" Target="http://www.imageprocessingplace.com/DIPUM-2E/dipum2e_main_page.htm" TargetMode="Externa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hyperlink" Target="http://upload.wikimedia.org/wikipedia/commons/a/a1/Blackbody-lg.png" TargetMode="External"/><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hyperlink" Target="http://upload.wikimedia.org/wikipedia/commons/b/ba/PlanckianLocus.png" TargetMode="External"/><Relationship Id="rId4" Type="http://schemas.openxmlformats.org/officeDocument/2006/relationships/image" Target="../media/image55.png"/><Relationship Id="rId5" Type="http://schemas.openxmlformats.org/officeDocument/2006/relationships/hyperlink" Target="http://upload.wikimedia.org/wikipedia/commons/0/0e/Color_temperature.svg" TargetMode="External"/><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hyperlink" Target="http://upload.wikimedia.org/wikipedia/en/6/65/Cones_smj2_E.png" TargetMode="External"/><Relationship Id="rId4" Type="http://schemas.openxmlformats.org/officeDocument/2006/relationships/image" Target="../media/image3.png"/><Relationship Id="rId5" Type="http://schemas.openxmlformats.org/officeDocument/2006/relationships/hyperlink" Target="http://upload.wikimedia.org/wikipedia/commons/f/fb/Ventral-dorsal_streams.svg" TargetMode="External"/><Relationship Id="rId6" Type="http://schemas.openxmlformats.org/officeDocument/2006/relationships/image" Target="../media/image4.png"/><Relationship Id="rId7" Type="http://schemas.openxmlformats.org/officeDocument/2006/relationships/hyperlink" Target="http://upload.wikimedia.org/wikipedia/en/2/20/Psychophysical.jpg" TargetMode="External"/><Relationship Id="rId8" Type="http://schemas.openxmlformats.org/officeDocument/2006/relationships/image" Target="../media/image5.jpe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upload.wikimedia.org/wikipedia/en/e/ec/Spectrum441pxWithnm.png" TargetMode="External"/><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50224" y="1690179"/>
            <a:ext cx="4010230" cy="3724094"/>
          </a:xfrm>
          <a:prstGeom prst="rect">
            <a:avLst/>
          </a:prstGeom>
          <a:noFill/>
          <a:ln w="9525">
            <a:noFill/>
            <a:miter lim="800000"/>
            <a:headEnd/>
            <a:tailEnd/>
          </a:ln>
        </p:spPr>
        <p:txBody>
          <a:bodyPr wrap="none" lIns="91439" tIns="45719" rIns="91439" bIns="45719">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u="none"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a:t>
            </a:r>
            <a:r>
              <a:rPr lang="es-CL" sz="1200" dirty="0" smtClean="0">
                <a:solidFill>
                  <a:schemeClr val="bg1">
                    <a:lumMod val="75000"/>
                  </a:schemeClr>
                </a:solidFill>
                <a:latin typeface="Trebuchet MS" pitchFamily="34" charset="0"/>
              </a:rPr>
              <a:t>Católica </a:t>
            </a:r>
            <a:r>
              <a:rPr lang="es-CL" sz="1200" dirty="0">
                <a:solidFill>
                  <a:schemeClr val="bg1">
                    <a:lumMod val="75000"/>
                  </a:schemeClr>
                </a:solidFill>
                <a:latin typeface="Trebuchet MS" pitchFamily="34" charset="0"/>
              </a:rPr>
              <a:t>de Chile</a:t>
            </a:r>
          </a:p>
          <a:p>
            <a:pPr algn="ctr"/>
            <a:r>
              <a:rPr lang="es-CL" sz="1200">
                <a:solidFill>
                  <a:schemeClr val="bg1">
                    <a:lumMod val="75000"/>
                  </a:schemeClr>
                </a:solidFill>
                <a:latin typeface="Trebuchet MS" pitchFamily="34" charset="0"/>
              </a:rPr>
              <a:t>Semestre </a:t>
            </a:r>
            <a:r>
              <a:rPr lang="es-CL" sz="1200" smtClean="0">
                <a:solidFill>
                  <a:schemeClr val="bg1">
                    <a:lumMod val="75000"/>
                  </a:schemeClr>
                </a:solidFill>
                <a:latin typeface="Trebuchet MS" pitchFamily="34" charset="0"/>
              </a:rPr>
              <a:t>2018-2</a:t>
            </a: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6" name="Rectangle 5"/>
          <p:cNvSpPr/>
          <p:nvPr/>
        </p:nvSpPr>
        <p:spPr>
          <a:xfrm>
            <a:off x="3853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10" name="TextBox 9"/>
          <p:cNvSpPr txBox="1"/>
          <p:nvPr/>
        </p:nvSpPr>
        <p:spPr>
          <a:xfrm>
            <a:off x="1" y="3031067"/>
            <a:ext cx="9144000" cy="1075677"/>
          </a:xfrm>
          <a:prstGeom prst="rect">
            <a:avLst/>
          </a:prstGeom>
          <a:noFill/>
        </p:spPr>
        <p:txBody>
          <a:bodyPr wrap="square" lIns="91439" tIns="45719" rIns="91439" bIns="45719" rtlCol="0">
            <a:spAutoFit/>
          </a:bodyPr>
          <a:lstStyle/>
          <a:p>
            <a:pPr algn="ctr"/>
            <a:r>
              <a:rPr lang="es-CL" sz="2400" b="1" dirty="0" smtClean="0">
                <a:solidFill>
                  <a:srgbClr val="FFFFFF"/>
                </a:solidFill>
                <a:latin typeface="Trebuchet MS"/>
                <a:cs typeface="Trebuchet MS"/>
              </a:rPr>
              <a:t>Espacios de Color</a:t>
            </a:r>
            <a:endParaRPr lang="es-CL" sz="2400" b="1" dirty="0">
              <a:solidFill>
                <a:srgbClr val="FFFFFF"/>
              </a:solidFill>
              <a:latin typeface="Trebuchet MS"/>
              <a:cs typeface="Trebuchet MS"/>
            </a:endParaRP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a:t>
            </a:r>
            <a:r>
              <a:rPr lang="es-CL" sz="1000" dirty="0" smtClean="0">
                <a:solidFill>
                  <a:srgbClr val="FFFFFF"/>
                </a:solidFill>
                <a:latin typeface="Trebuchet MS"/>
                <a:cs typeface="Trebuchet MS"/>
              </a:rPr>
              <a:t>2 </a:t>
            </a:r>
            <a:r>
              <a:rPr lang="es-CL" sz="1000" dirty="0">
                <a:solidFill>
                  <a:srgbClr val="FFFFFF"/>
                </a:solidFill>
                <a:latin typeface="Trebuchet MS"/>
                <a:cs typeface="Trebuchet MS"/>
              </a:rPr>
              <a:t>]</a:t>
            </a:r>
          </a:p>
          <a:p>
            <a:pPr algn="ctr"/>
            <a:endParaRPr lang="es-CL" sz="1000" dirty="0">
              <a:solidFill>
                <a:srgbClr val="FFFFFF"/>
              </a:solidFill>
              <a:latin typeface="Trebuchet MS"/>
              <a:cs typeface="Trebuchet MS"/>
            </a:endParaRPr>
          </a:p>
          <a:p>
            <a:pPr algn="ctr"/>
            <a:endParaRPr lang="es-CL" sz="1000" dirty="0">
              <a:solidFill>
                <a:srgbClr val="FFFFFF"/>
              </a:solidFill>
              <a:latin typeface="Trebuchet MS"/>
              <a:cs typeface="Trebuchet MS"/>
            </a:endParaRPr>
          </a:p>
        </p:txBody>
      </p:sp>
    </p:spTree>
    <p:extLst>
      <p:ext uri="{BB962C8B-B14F-4D97-AF65-F5344CB8AC3E}">
        <p14:creationId xmlns:p14="http://schemas.microsoft.com/office/powerpoint/2010/main" val="17044303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310535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Substractive color mixing </a:t>
            </a:r>
            <a:r>
              <a:rPr lang="es-CL" dirty="0">
                <a:solidFill>
                  <a:srgbClr val="3333CC"/>
                </a:solidFill>
              </a:rPr>
              <a:t>]</a:t>
            </a:r>
            <a:endParaRPr lang="en-US" dirty="0">
              <a:solidFill>
                <a:srgbClr val="3333CC"/>
              </a:solidFill>
            </a:endParaRPr>
          </a:p>
        </p:txBody>
      </p:sp>
      <p:grpSp>
        <p:nvGrpSpPr>
          <p:cNvPr id="60419" name="Group 3"/>
          <p:cNvGrpSpPr>
            <a:grpSpLocks/>
          </p:cNvGrpSpPr>
          <p:nvPr/>
        </p:nvGrpSpPr>
        <p:grpSpPr bwMode="auto">
          <a:xfrm rot="5400000">
            <a:off x="4914900" y="3886200"/>
            <a:ext cx="4533900" cy="495300"/>
            <a:chOff x="1416" y="336"/>
            <a:chExt cx="2856" cy="312"/>
          </a:xfrm>
        </p:grpSpPr>
        <p:pic>
          <p:nvPicPr>
            <p:cNvPr id="60428" name="Picture 4"/>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9" name="Rectangle 5"/>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sp>
        <p:nvSpPr>
          <p:cNvPr id="60421" name="Text Box 7"/>
          <p:cNvSpPr txBox="1">
            <a:spLocks noChangeArrowheads="1"/>
          </p:cNvSpPr>
          <p:nvPr/>
        </p:nvSpPr>
        <p:spPr bwMode="auto">
          <a:xfrm>
            <a:off x="5165725" y="5243513"/>
            <a:ext cx="1327670" cy="646331"/>
          </a:xfrm>
          <a:prstGeom prst="rect">
            <a:avLst/>
          </a:prstGeom>
          <a:noFill/>
          <a:ln w="9525">
            <a:noFill/>
            <a:miter lim="800000"/>
            <a:headEnd/>
            <a:tailEnd/>
          </a:ln>
        </p:spPr>
        <p:txBody>
          <a:bodyPr wrap="none">
            <a:prstTxWarp prst="textNoShape">
              <a:avLst/>
            </a:prstTxWarp>
            <a:spAutoFit/>
          </a:bodyPr>
          <a:lstStyle/>
          <a:p>
            <a:r>
              <a:rPr lang="es-CL" dirty="0" smtClean="0"/>
              <a:t>White light</a:t>
            </a:r>
          </a:p>
          <a:p>
            <a:r>
              <a:rPr lang="es-CL" dirty="0" smtClean="0"/>
              <a:t>(all colors)</a:t>
            </a:r>
            <a:endParaRPr lang="es-ES" dirty="0"/>
          </a:p>
        </p:txBody>
      </p:sp>
      <p:pic>
        <p:nvPicPr>
          <p:cNvPr id="60422" name="Picture 15"/>
          <p:cNvPicPr>
            <a:picLocks noChangeAspect="1" noChangeArrowheads="1"/>
          </p:cNvPicPr>
          <p:nvPr/>
        </p:nvPicPr>
        <p:blipFill>
          <a:blip r:embed="rId4"/>
          <a:srcRect/>
          <a:stretch>
            <a:fillRect/>
          </a:stretch>
        </p:blipFill>
        <p:spPr bwMode="auto">
          <a:xfrm rot="20257356" flipH="1">
            <a:off x="2581275" y="3251200"/>
            <a:ext cx="1009650" cy="2209800"/>
          </a:xfrm>
          <a:prstGeom prst="rect">
            <a:avLst/>
          </a:prstGeom>
          <a:noFill/>
          <a:ln w="9525">
            <a:noFill/>
            <a:miter lim="800000"/>
            <a:headEnd/>
            <a:tailEnd/>
          </a:ln>
        </p:spPr>
      </p:pic>
      <p:grpSp>
        <p:nvGrpSpPr>
          <p:cNvPr id="60423" name="Group 17"/>
          <p:cNvGrpSpPr>
            <a:grpSpLocks/>
          </p:cNvGrpSpPr>
          <p:nvPr/>
        </p:nvGrpSpPr>
        <p:grpSpPr bwMode="auto">
          <a:xfrm>
            <a:off x="1524000" y="1663700"/>
            <a:ext cx="4533900" cy="495300"/>
            <a:chOff x="1416" y="336"/>
            <a:chExt cx="2856" cy="312"/>
          </a:xfrm>
        </p:grpSpPr>
        <p:pic>
          <p:nvPicPr>
            <p:cNvPr id="60426" name="Picture 18"/>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7" name="Rectangle 19"/>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4" name="Line 20"/>
          <p:cNvSpPr>
            <a:spLocks noChangeShapeType="1"/>
          </p:cNvSpPr>
          <p:nvPr/>
        </p:nvSpPr>
        <p:spPr bwMode="auto">
          <a:xfrm flipV="1">
            <a:off x="3378200" y="2019300"/>
            <a:ext cx="0" cy="1409700"/>
          </a:xfrm>
          <a:prstGeom prst="line">
            <a:avLst/>
          </a:prstGeom>
          <a:noFill/>
          <a:ln w="38100">
            <a:solidFill>
              <a:schemeClr val="tx1"/>
            </a:solidFill>
            <a:round/>
            <a:headEnd/>
            <a:tailEnd type="triangle" w="med" len="med"/>
          </a:ln>
        </p:spPr>
        <p:txBody>
          <a:bodyPr>
            <a:prstTxWarp prst="textNoShape">
              <a:avLst/>
            </a:prstTxWarp>
          </a:bodyPr>
          <a:lstStyle/>
          <a:p>
            <a:endParaRPr lang="es-ES_tradnl"/>
          </a:p>
        </p:txBody>
      </p:sp>
      <p:sp>
        <p:nvSpPr>
          <p:cNvPr id="60425" name="Text Box 21"/>
          <p:cNvSpPr txBox="1">
            <a:spLocks noChangeArrowheads="1"/>
          </p:cNvSpPr>
          <p:nvPr/>
        </p:nvSpPr>
        <p:spPr bwMode="auto">
          <a:xfrm>
            <a:off x="1647825" y="1452563"/>
            <a:ext cx="4132263" cy="641350"/>
          </a:xfrm>
          <a:prstGeom prst="rect">
            <a:avLst/>
          </a:prstGeom>
          <a:noFill/>
          <a:ln w="9525">
            <a:noFill/>
            <a:miter lim="800000"/>
            <a:headEnd/>
            <a:tailEnd/>
          </a:ln>
        </p:spPr>
        <p:txBody>
          <a:bodyPr wrap="none">
            <a:prstTxWarp prst="textNoShape">
              <a:avLst/>
            </a:prstTxWarp>
            <a:spAutoFit/>
          </a:bodyPr>
          <a:lstStyle/>
          <a:p>
            <a:r>
              <a:rPr lang="es-CL" sz="3600">
                <a:solidFill>
                  <a:srgbClr val="F8F8F8"/>
                </a:solidFill>
              </a:rPr>
              <a:t>XXXXXX XXXXXXXXX</a:t>
            </a:r>
            <a:endParaRPr lang="es-ES" sz="3600">
              <a:solidFill>
                <a:srgbClr val="F8F8F8"/>
              </a:solidFill>
            </a:endParaRPr>
          </a:p>
        </p:txBody>
      </p:sp>
      <p:sp>
        <p:nvSpPr>
          <p:cNvPr id="14" name="Text Box 18"/>
          <p:cNvSpPr txBox="1">
            <a:spLocks noChangeArrowheads="1"/>
          </p:cNvSpPr>
          <p:nvPr/>
        </p:nvSpPr>
        <p:spPr bwMode="auto">
          <a:xfrm>
            <a:off x="4932892" y="252413"/>
            <a:ext cx="3800475" cy="1200329"/>
          </a:xfrm>
          <a:prstGeom prst="rect">
            <a:avLst/>
          </a:prstGeom>
          <a:noFill/>
          <a:ln w="9525">
            <a:noFill/>
            <a:miter lim="800000"/>
            <a:headEnd/>
            <a:tailEnd/>
          </a:ln>
        </p:spPr>
        <p:txBody>
          <a:bodyPr>
            <a:prstTxWarp prst="textNoShape">
              <a:avLst/>
            </a:prstTxWarp>
            <a:spAutoFit/>
          </a:bodyPr>
          <a:lstStyle/>
          <a:p>
            <a:r>
              <a:rPr lang="en-US" dirty="0" smtClean="0"/>
              <a:t>The </a:t>
            </a:r>
            <a:r>
              <a:rPr lang="en-US" dirty="0"/>
              <a:t>color that a surface displays depends on which parts of the visible spectrum are not absorbed and therefore remain visible</a:t>
            </a:r>
            <a:endParaRPr lang="es-ES" dirty="0"/>
          </a:p>
        </p:txBody>
      </p:sp>
    </p:spTree>
    <p:extLst>
      <p:ext uri="{BB962C8B-B14F-4D97-AF65-F5344CB8AC3E}">
        <p14:creationId xmlns:p14="http://schemas.microsoft.com/office/powerpoint/2010/main" val="463635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5" descr="pintura-kids"/>
          <p:cNvPicPr>
            <a:picLocks noChangeAspect="1" noChangeArrowheads="1"/>
          </p:cNvPicPr>
          <p:nvPr/>
        </p:nvPicPr>
        <p:blipFill>
          <a:blip r:embed="rId3"/>
          <a:srcRect/>
          <a:stretch>
            <a:fillRect/>
          </a:stretch>
        </p:blipFill>
        <p:spPr bwMode="auto">
          <a:xfrm>
            <a:off x="4819650" y="855663"/>
            <a:ext cx="3040063" cy="2009775"/>
          </a:xfrm>
          <a:prstGeom prst="rect">
            <a:avLst/>
          </a:prstGeom>
          <a:noFill/>
          <a:ln w="9525">
            <a:noFill/>
            <a:miter lim="800000"/>
            <a:headEnd/>
            <a:tailEnd/>
          </a:ln>
        </p:spPr>
      </p:pic>
      <p:pic>
        <p:nvPicPr>
          <p:cNvPr id="62468" name="Picture 17" descr="3404-2-1"/>
          <p:cNvPicPr>
            <a:picLocks noChangeAspect="1" noChangeArrowheads="1"/>
          </p:cNvPicPr>
          <p:nvPr/>
        </p:nvPicPr>
        <p:blipFill>
          <a:blip r:embed="rId4"/>
          <a:srcRect/>
          <a:stretch>
            <a:fillRect/>
          </a:stretch>
        </p:blipFill>
        <p:spPr bwMode="auto">
          <a:xfrm>
            <a:off x="841375" y="3270250"/>
            <a:ext cx="3359150" cy="2606675"/>
          </a:xfrm>
          <a:prstGeom prst="rect">
            <a:avLst/>
          </a:prstGeom>
          <a:noFill/>
          <a:ln w="9525">
            <a:noFill/>
            <a:miter lim="800000"/>
            <a:headEnd/>
            <a:tailEnd/>
          </a:ln>
        </p:spPr>
      </p:pic>
      <p:pic>
        <p:nvPicPr>
          <p:cNvPr id="1207315" name="Picture 19" descr="colors2"/>
          <p:cNvPicPr>
            <a:picLocks noChangeAspect="1" noChangeArrowheads="1"/>
          </p:cNvPicPr>
          <p:nvPr/>
        </p:nvPicPr>
        <p:blipFill>
          <a:blip r:embed="rId5"/>
          <a:srcRect/>
          <a:stretch>
            <a:fillRect/>
          </a:stretch>
        </p:blipFill>
        <p:spPr bwMode="auto">
          <a:xfrm>
            <a:off x="4889500" y="3322638"/>
            <a:ext cx="3136900" cy="2651125"/>
          </a:xfrm>
          <a:prstGeom prst="rect">
            <a:avLst/>
          </a:prstGeom>
          <a:noFill/>
          <a:ln w="9525">
            <a:noFill/>
            <a:miter lim="800000"/>
            <a:headEnd/>
            <a:tailEnd/>
          </a:ln>
        </p:spPr>
      </p:pic>
      <p:sp>
        <p:nvSpPr>
          <p:cNvPr id="7" name="Text Box 2"/>
          <p:cNvSpPr txBox="1">
            <a:spLocks noChangeArrowheads="1"/>
          </p:cNvSpPr>
          <p:nvPr/>
        </p:nvSpPr>
        <p:spPr bwMode="auto">
          <a:xfrm>
            <a:off x="176213" y="76200"/>
            <a:ext cx="310535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Substractive color mixing </a:t>
            </a:r>
            <a:r>
              <a:rPr lang="es-CL" dirty="0">
                <a:solidFill>
                  <a:srgbClr val="3333CC"/>
                </a:solidFill>
              </a:rPr>
              <a:t>]</a:t>
            </a:r>
            <a:endParaRPr lang="en-US" dirty="0">
              <a:solidFill>
                <a:srgbClr val="3333CC"/>
              </a:solidFill>
            </a:endParaRPr>
          </a:p>
        </p:txBody>
      </p:sp>
      <p:sp>
        <p:nvSpPr>
          <p:cNvPr id="2" name="TextBox 1"/>
          <p:cNvSpPr txBox="1"/>
          <p:nvPr/>
        </p:nvSpPr>
        <p:spPr>
          <a:xfrm>
            <a:off x="762000" y="1422404"/>
            <a:ext cx="3454400" cy="923330"/>
          </a:xfrm>
          <a:prstGeom prst="rect">
            <a:avLst/>
          </a:prstGeom>
          <a:noFill/>
        </p:spPr>
        <p:txBody>
          <a:bodyPr wrap="square" rtlCol="0">
            <a:spAutoFit/>
          </a:bodyPr>
          <a:lstStyle/>
          <a:p>
            <a:r>
              <a:rPr lang="en-US" dirty="0" smtClean="0"/>
              <a:t>The objects </a:t>
            </a:r>
            <a:r>
              <a:rPr lang="en-US" i="1" dirty="0" smtClean="0"/>
              <a:t>subtract</a:t>
            </a:r>
            <a:r>
              <a:rPr lang="en-US" dirty="0" smtClean="0"/>
              <a:t> </a:t>
            </a:r>
            <a:r>
              <a:rPr lang="en-US" dirty="0"/>
              <a:t>wavelengths from the light, giving it color</a:t>
            </a:r>
          </a:p>
        </p:txBody>
      </p:sp>
    </p:spTree>
    <p:extLst>
      <p:ext uri="{BB962C8B-B14F-4D97-AF65-F5344CB8AC3E}">
        <p14:creationId xmlns:p14="http://schemas.microsoft.com/office/powerpoint/2010/main" val="5513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7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76213" y="76200"/>
            <a:ext cx="1759466"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Mixing </a:t>
            </a:r>
            <a:r>
              <a:rPr lang="es-CL" dirty="0">
                <a:solidFill>
                  <a:srgbClr val="3333CC"/>
                </a:solidFill>
              </a:rPr>
              <a:t>]</a:t>
            </a:r>
            <a:endParaRPr lang="en-US" dirty="0">
              <a:solidFill>
                <a:srgbClr val="3333CC"/>
              </a:solidFill>
            </a:endParaRPr>
          </a:p>
        </p:txBody>
      </p:sp>
      <p:sp>
        <p:nvSpPr>
          <p:cNvPr id="64515" name="Text Box 4"/>
          <p:cNvSpPr txBox="1">
            <a:spLocks noChangeArrowheads="1"/>
          </p:cNvSpPr>
          <p:nvPr/>
        </p:nvSpPr>
        <p:spPr bwMode="auto">
          <a:xfrm>
            <a:off x="406401" y="5497513"/>
            <a:ext cx="3335852" cy="923330"/>
          </a:xfrm>
          <a:prstGeom prst="rect">
            <a:avLst/>
          </a:prstGeom>
          <a:noFill/>
          <a:ln w="9525">
            <a:noFill/>
            <a:miter lim="800000"/>
            <a:headEnd/>
            <a:tailEnd/>
          </a:ln>
        </p:spPr>
        <p:txBody>
          <a:bodyPr wrap="square">
            <a:prstTxWarp prst="textNoShape">
              <a:avLst/>
            </a:prstTxWarp>
            <a:spAutoFit/>
          </a:bodyPr>
          <a:lstStyle/>
          <a:p>
            <a:pPr algn="ctr"/>
            <a:r>
              <a:rPr lang="es-CL" dirty="0" smtClean="0"/>
              <a:t>Additive</a:t>
            </a:r>
          </a:p>
          <a:p>
            <a:pPr algn="ctr"/>
            <a:endParaRPr lang="es-CL" dirty="0"/>
          </a:p>
          <a:p>
            <a:pPr algn="ctr"/>
            <a:r>
              <a:rPr lang="es-CL" dirty="0" smtClean="0"/>
              <a:t>Primary colors: RGB</a:t>
            </a:r>
            <a:endParaRPr lang="es-ES" dirty="0"/>
          </a:p>
        </p:txBody>
      </p:sp>
      <p:pic>
        <p:nvPicPr>
          <p:cNvPr id="64516" name="Picture 5" descr="colors2"/>
          <p:cNvPicPr>
            <a:picLocks noChangeAspect="1" noChangeArrowheads="1"/>
          </p:cNvPicPr>
          <p:nvPr/>
        </p:nvPicPr>
        <p:blipFill>
          <a:blip r:embed="rId3"/>
          <a:srcRect/>
          <a:stretch>
            <a:fillRect/>
          </a:stretch>
        </p:blipFill>
        <p:spPr bwMode="auto">
          <a:xfrm>
            <a:off x="5054600" y="2459038"/>
            <a:ext cx="3136900" cy="2651125"/>
          </a:xfrm>
          <a:prstGeom prst="rect">
            <a:avLst/>
          </a:prstGeom>
          <a:noFill/>
          <a:ln w="9525">
            <a:noFill/>
            <a:miter lim="800000"/>
            <a:headEnd/>
            <a:tailEnd/>
          </a:ln>
        </p:spPr>
      </p:pic>
      <p:sp>
        <p:nvSpPr>
          <p:cNvPr id="64517" name="Text Box 6"/>
          <p:cNvSpPr txBox="1">
            <a:spLocks noChangeArrowheads="1"/>
          </p:cNvSpPr>
          <p:nvPr/>
        </p:nvSpPr>
        <p:spPr bwMode="auto">
          <a:xfrm>
            <a:off x="5254626" y="5472113"/>
            <a:ext cx="2695575" cy="1200329"/>
          </a:xfrm>
          <a:prstGeom prst="rect">
            <a:avLst/>
          </a:prstGeom>
          <a:noFill/>
          <a:ln w="9525">
            <a:noFill/>
            <a:miter lim="800000"/>
            <a:headEnd/>
            <a:tailEnd/>
          </a:ln>
        </p:spPr>
        <p:txBody>
          <a:bodyPr>
            <a:prstTxWarp prst="textNoShape">
              <a:avLst/>
            </a:prstTxWarp>
            <a:spAutoFit/>
          </a:bodyPr>
          <a:lstStyle/>
          <a:p>
            <a:pPr algn="ctr"/>
            <a:r>
              <a:rPr lang="es-CL" dirty="0" smtClean="0"/>
              <a:t>Substractive</a:t>
            </a:r>
          </a:p>
          <a:p>
            <a:endParaRPr lang="es-CL" dirty="0"/>
          </a:p>
          <a:p>
            <a:pPr algn="ctr"/>
            <a:r>
              <a:rPr lang="es-CL" dirty="0" smtClean="0"/>
              <a:t>Primary colors:YMC, YMCK, RYB </a:t>
            </a:r>
            <a:endParaRPr lang="es-ES" dirty="0"/>
          </a:p>
        </p:txBody>
      </p:sp>
      <p:pic>
        <p:nvPicPr>
          <p:cNvPr id="64518" name="Picture 8" descr="colors1"/>
          <p:cNvPicPr>
            <a:picLocks noChangeAspect="1" noChangeArrowheads="1"/>
          </p:cNvPicPr>
          <p:nvPr/>
        </p:nvPicPr>
        <p:blipFill>
          <a:blip r:embed="rId4"/>
          <a:srcRect/>
          <a:stretch>
            <a:fillRect/>
          </a:stretch>
        </p:blipFill>
        <p:spPr bwMode="auto">
          <a:xfrm>
            <a:off x="304800" y="2274888"/>
            <a:ext cx="3490913" cy="2879725"/>
          </a:xfrm>
          <a:prstGeom prst="rect">
            <a:avLst/>
          </a:prstGeom>
          <a:noFill/>
          <a:ln w="9525">
            <a:noFill/>
            <a:miter lim="800000"/>
            <a:headEnd/>
            <a:tailEnd/>
          </a:ln>
        </p:spPr>
      </p:pic>
    </p:spTree>
    <p:extLst>
      <p:ext uri="{BB962C8B-B14F-4D97-AF65-F5344CB8AC3E}">
        <p14:creationId xmlns:p14="http://schemas.microsoft.com/office/powerpoint/2010/main" val="3856728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p:cNvPicPr>
            <a:picLocks noGrp="1" noChangeAspect="1" noChangeArrowheads="1"/>
          </p:cNvPicPr>
          <p:nvPr>
            <p:ph type="body" idx="1"/>
          </p:nvPr>
        </p:nvPicPr>
        <p:blipFill>
          <a:blip r:embed="rId3"/>
          <a:srcRect/>
          <a:stretch>
            <a:fillRect/>
          </a:stretch>
        </p:blipFill>
        <p:spPr bwMode="auto">
          <a:xfrm>
            <a:off x="-1130300" y="800100"/>
            <a:ext cx="8077200" cy="4525963"/>
          </a:xfrm>
          <a:noFill/>
          <a:ln>
            <a:miter lim="800000"/>
            <a:headEnd/>
            <a:tailEnd/>
          </a:ln>
        </p:spPr>
      </p:pic>
      <p:sp>
        <p:nvSpPr>
          <p:cNvPr id="97284" name="Rectangle 5"/>
          <p:cNvSpPr>
            <a:spLocks noChangeArrowheads="1"/>
          </p:cNvSpPr>
          <p:nvPr/>
        </p:nvSpPr>
        <p:spPr bwMode="auto">
          <a:xfrm>
            <a:off x="-1270000" y="825500"/>
            <a:ext cx="3086100" cy="49022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 name="Text Box 2"/>
          <p:cNvSpPr txBox="1">
            <a:spLocks noChangeArrowheads="1"/>
          </p:cNvSpPr>
          <p:nvPr/>
        </p:nvSpPr>
        <p:spPr bwMode="auto">
          <a:xfrm>
            <a:off x="176213" y="76200"/>
            <a:ext cx="226768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a:t>
            </a:r>
            <a:r>
              <a:rPr lang="es-CL" dirty="0" smtClean="0">
                <a:solidFill>
                  <a:srgbClr val="3333CC"/>
                </a:solidFill>
              </a:rPr>
              <a:t>olor Space </a:t>
            </a:r>
            <a:r>
              <a:rPr lang="es-CL" dirty="0">
                <a:solidFill>
                  <a:srgbClr val="3333CC"/>
                </a:solidFill>
              </a:rPr>
              <a:t>RGB ]</a:t>
            </a:r>
            <a:endParaRPr lang="en-US" dirty="0">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extLst>
      <p:ext uri="{BB962C8B-B14F-4D97-AF65-F5344CB8AC3E}">
        <p14:creationId xmlns:p14="http://schemas.microsoft.com/office/powerpoint/2010/main" val="1856324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2"/>
          <p:cNvSpPr txBox="1">
            <a:spLocks noChangeArrowheads="1"/>
          </p:cNvSpPr>
          <p:nvPr/>
        </p:nvSpPr>
        <p:spPr bwMode="auto">
          <a:xfrm>
            <a:off x="176213" y="76200"/>
            <a:ext cx="246481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Digital Color Image </a:t>
            </a:r>
            <a:r>
              <a:rPr lang="es-CL" dirty="0">
                <a:solidFill>
                  <a:srgbClr val="3333CC"/>
                </a:solidFill>
              </a:rPr>
              <a:t>]</a:t>
            </a:r>
            <a:endParaRPr lang="en-US" dirty="0">
              <a:solidFill>
                <a:srgbClr val="3333CC"/>
              </a:solidFill>
            </a:endParaRPr>
          </a:p>
        </p:txBody>
      </p:sp>
      <p:graphicFrame>
        <p:nvGraphicFramePr>
          <p:cNvPr id="101378" name="Object 2"/>
          <p:cNvGraphicFramePr>
            <a:graphicFrameLocks noGrp="1" noChangeAspect="1"/>
          </p:cNvGraphicFramePr>
          <p:nvPr>
            <p:ph/>
          </p:nvPr>
        </p:nvGraphicFramePr>
        <p:xfrm>
          <a:off x="609600" y="1597025"/>
          <a:ext cx="7829550" cy="3725863"/>
        </p:xfrm>
        <a:graphic>
          <a:graphicData uri="http://schemas.openxmlformats.org/presentationml/2006/ole">
            <mc:AlternateContent xmlns:mc="http://schemas.openxmlformats.org/markup-compatibility/2006">
              <mc:Choice xmlns:v="urn:schemas-microsoft-com:vml" Requires="v">
                <p:oleObj spid="_x0000_s113679" name="CorelPhotoPaint.Image.11" r:id="rId4" imgW="4012530" imgH="1909414" progId="">
                  <p:embed/>
                </p:oleObj>
              </mc:Choice>
              <mc:Fallback>
                <p:oleObj name="CorelPhotoPaint.Image.11" r:id="rId4" imgW="4012530" imgH="1909414"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597025"/>
                        <a:ext cx="7829550" cy="372586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Tree>
    <p:extLst>
      <p:ext uri="{BB962C8B-B14F-4D97-AF65-F5344CB8AC3E}">
        <p14:creationId xmlns:p14="http://schemas.microsoft.com/office/powerpoint/2010/main" val="6919133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Grp="1" noChangeAspect="1" noChangeArrowheads="1"/>
          </p:cNvPicPr>
          <p:nvPr>
            <p:ph type="body" idx="1"/>
          </p:nvPr>
        </p:nvPicPr>
        <p:blipFill>
          <a:blip r:embed="rId3"/>
          <a:srcRect/>
          <a:stretch>
            <a:fillRect/>
          </a:stretch>
        </p:blipFill>
        <p:spPr bwMode="auto">
          <a:xfrm>
            <a:off x="889000" y="1638300"/>
            <a:ext cx="5408613" cy="4525963"/>
          </a:xfrm>
          <a:noFill/>
          <a:ln>
            <a:miter lim="800000"/>
            <a:headEnd/>
            <a:tailEnd/>
          </a:ln>
        </p:spPr>
      </p:pic>
      <p:sp>
        <p:nvSpPr>
          <p:cNvPr id="119812" name="Rectangle 4"/>
          <p:cNvSpPr>
            <a:spLocks noChangeArrowheads="1"/>
          </p:cNvSpPr>
          <p:nvPr/>
        </p:nvSpPr>
        <p:spPr bwMode="auto">
          <a:xfrm>
            <a:off x="-1270000" y="609600"/>
            <a:ext cx="3771900" cy="5118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 name="Text Box 2"/>
          <p:cNvSpPr txBox="1">
            <a:spLocks noChangeArrowheads="1"/>
          </p:cNvSpPr>
          <p:nvPr/>
        </p:nvSpPr>
        <p:spPr bwMode="auto">
          <a:xfrm>
            <a:off x="176213" y="76200"/>
            <a:ext cx="219813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RGB </a:t>
            </a:r>
            <a:r>
              <a:rPr lang="es-CL" dirty="0">
                <a:solidFill>
                  <a:srgbClr val="3333CC"/>
                </a:solidFill>
              </a:rPr>
              <a:t>]</a:t>
            </a:r>
            <a:endParaRPr lang="en-US" dirty="0">
              <a:solidFill>
                <a:srgbClr val="3333CC"/>
              </a:solidFill>
            </a:endParaRPr>
          </a:p>
        </p:txBody>
      </p:sp>
      <p:sp>
        <p:nvSpPr>
          <p:cNvPr id="2" name="TextBox 1"/>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extLst>
      <p:ext uri="{BB962C8B-B14F-4D97-AF65-F5344CB8AC3E}">
        <p14:creationId xmlns:p14="http://schemas.microsoft.com/office/powerpoint/2010/main" val="90184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ext Box 2"/>
          <p:cNvSpPr txBox="1">
            <a:spLocks noChangeArrowheads="1"/>
          </p:cNvSpPr>
          <p:nvPr/>
        </p:nvSpPr>
        <p:spPr bwMode="auto">
          <a:xfrm>
            <a:off x="176213" y="76200"/>
            <a:ext cx="226768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a:t>
            </a:r>
            <a:r>
              <a:rPr lang="es-CL" dirty="0" smtClean="0">
                <a:solidFill>
                  <a:srgbClr val="3333CC"/>
                </a:solidFill>
              </a:rPr>
              <a:t>olor Space </a:t>
            </a:r>
            <a:r>
              <a:rPr lang="es-CL" dirty="0">
                <a:solidFill>
                  <a:srgbClr val="3333CC"/>
                </a:solidFill>
              </a:rPr>
              <a:t>RGB ]</a:t>
            </a:r>
            <a:endParaRPr lang="en-US" dirty="0">
              <a:solidFill>
                <a:srgbClr val="3333CC"/>
              </a:solidFill>
            </a:endParaRPr>
          </a:p>
        </p:txBody>
      </p:sp>
      <p:pic>
        <p:nvPicPr>
          <p:cNvPr id="99332" name="Picture 6"/>
          <p:cNvPicPr>
            <a:picLocks noGrp="1" noChangeAspect="1" noChangeArrowheads="1"/>
          </p:cNvPicPr>
          <p:nvPr>
            <p:ph type="body" idx="1"/>
          </p:nvPr>
        </p:nvPicPr>
        <p:blipFill>
          <a:blip r:embed="rId4"/>
          <a:srcRect/>
          <a:stretch>
            <a:fillRect/>
          </a:stretch>
        </p:blipFill>
        <p:spPr bwMode="auto">
          <a:xfrm>
            <a:off x="457200" y="2171700"/>
            <a:ext cx="8229600" cy="3381375"/>
          </a:xfrm>
          <a:noFill/>
          <a:ln>
            <a:miter lim="800000"/>
            <a:headEnd/>
            <a:tailEnd/>
          </a:ln>
        </p:spPr>
      </p:pic>
      <p:graphicFrame>
        <p:nvGraphicFramePr>
          <p:cNvPr id="99330" name="Object 2"/>
          <p:cNvGraphicFramePr>
            <a:graphicFrameLocks noChangeAspect="1"/>
          </p:cNvGraphicFramePr>
          <p:nvPr/>
        </p:nvGraphicFramePr>
        <p:xfrm>
          <a:off x="1724025" y="5776913"/>
          <a:ext cx="3716338" cy="633412"/>
        </p:xfrm>
        <a:graphic>
          <a:graphicData uri="http://schemas.openxmlformats.org/presentationml/2006/ole">
            <mc:AlternateContent xmlns:mc="http://schemas.openxmlformats.org/markup-compatibility/2006">
              <mc:Choice xmlns:v="urn:schemas-microsoft-com:vml" Requires="v">
                <p:oleObj spid="_x0000_s111631" name="EcuaciÛn" r:id="rId5" imgW="1638300" imgH="279400" progId="Equation.3">
                  <p:embed/>
                </p:oleObj>
              </mc:Choice>
              <mc:Fallback>
                <p:oleObj name="EcuaciÛn" r:id="rId5" imgW="1638300" imgH="27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4025" y="5776913"/>
                        <a:ext cx="3716338" cy="6334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99333" name="Rectangle 8"/>
          <p:cNvSpPr>
            <a:spLocks noChangeArrowheads="1"/>
          </p:cNvSpPr>
          <p:nvPr/>
        </p:nvSpPr>
        <p:spPr bwMode="auto">
          <a:xfrm>
            <a:off x="-1270000" y="4927600"/>
            <a:ext cx="10033000" cy="800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extLst>
      <p:ext uri="{BB962C8B-B14F-4D97-AF65-F5344CB8AC3E}">
        <p14:creationId xmlns:p14="http://schemas.microsoft.com/office/powerpoint/2010/main" val="34593516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176213" y="76200"/>
            <a:ext cx="217469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a:t>
            </a:r>
            <a:r>
              <a:rPr lang="es-CL" dirty="0">
                <a:solidFill>
                  <a:srgbClr val="3333CC"/>
                </a:solidFill>
              </a:rPr>
              <a:t>HSV ]</a:t>
            </a:r>
            <a:endParaRPr lang="en-US" dirty="0">
              <a:solidFill>
                <a:srgbClr val="3333CC"/>
              </a:solidFill>
            </a:endParaRPr>
          </a:p>
        </p:txBody>
      </p:sp>
      <p:pic>
        <p:nvPicPr>
          <p:cNvPr id="3" name="Picture 2" descr="800px-HSV_color_solid_cylinder_alpha_lowgam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65" y="872062"/>
            <a:ext cx="7078156" cy="5308617"/>
          </a:xfrm>
          <a:prstGeom prst="rect">
            <a:avLst/>
          </a:prstGeom>
        </p:spPr>
      </p:pic>
    </p:spTree>
    <p:extLst>
      <p:ext uri="{BB962C8B-B14F-4D97-AF65-F5344CB8AC3E}">
        <p14:creationId xmlns:p14="http://schemas.microsoft.com/office/powerpoint/2010/main" val="1668122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733425" y="2192338"/>
            <a:ext cx="7932738" cy="366712"/>
          </a:xfrm>
          <a:prstGeom prst="rect">
            <a:avLst/>
          </a:prstGeom>
          <a:noFill/>
          <a:ln w="9525">
            <a:noFill/>
            <a:miter lim="800000"/>
            <a:headEnd/>
            <a:tailEnd/>
          </a:ln>
        </p:spPr>
        <p:txBody>
          <a:bodyPr wrap="none">
            <a:prstTxWarp prst="textNoShape">
              <a:avLst/>
            </a:prstTxWarp>
            <a:spAutoFit/>
          </a:bodyPr>
          <a:lstStyle/>
          <a:p>
            <a:r>
              <a:rPr lang="es-ES" dirty="0">
                <a:solidFill>
                  <a:srgbClr val="0000FF"/>
                </a:solidFill>
              </a:rPr>
              <a:t>http://www.dynamicdrive.com/dynamicindex11/yuicolorpicker/index.htm</a:t>
            </a:r>
          </a:p>
        </p:txBody>
      </p:sp>
      <p:sp>
        <p:nvSpPr>
          <p:cNvPr id="109571" name="Text Box 3"/>
          <p:cNvSpPr txBox="1">
            <a:spLocks noChangeArrowheads="1"/>
          </p:cNvSpPr>
          <p:nvPr/>
        </p:nvSpPr>
        <p:spPr bwMode="auto">
          <a:xfrm>
            <a:off x="695325" y="1065213"/>
            <a:ext cx="20208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Color Picker Tool:</a:t>
            </a:r>
            <a:endParaRPr lang="es-ES">
              <a:solidFill>
                <a:srgbClr val="0000FF"/>
              </a:solidFill>
            </a:endParaRPr>
          </a:p>
        </p:txBody>
      </p:sp>
      <p:pic>
        <p:nvPicPr>
          <p:cNvPr id="109572" name="Picture 4" descr="A screenshot of the Yahoo Color Picker.">
            <a:hlinkClick r:id="rId3" tooltip="A screenshot of the Yahoo Color Picker."/>
          </p:cNvPr>
          <p:cNvPicPr>
            <a:picLocks noChangeAspect="1" noChangeArrowheads="1"/>
          </p:cNvPicPr>
          <p:nvPr/>
        </p:nvPicPr>
        <p:blipFill>
          <a:blip r:embed="rId4"/>
          <a:srcRect/>
          <a:stretch>
            <a:fillRect/>
          </a:stretch>
        </p:blipFill>
        <p:spPr bwMode="auto">
          <a:xfrm>
            <a:off x="1920875" y="2878138"/>
            <a:ext cx="4708525" cy="3155950"/>
          </a:xfrm>
          <a:prstGeom prst="rect">
            <a:avLst/>
          </a:prstGeom>
          <a:noFill/>
          <a:ln w="9525">
            <a:noFill/>
            <a:miter lim="800000"/>
            <a:headEnd/>
            <a:tailEnd/>
          </a:ln>
        </p:spPr>
      </p:pic>
      <p:sp>
        <p:nvSpPr>
          <p:cNvPr id="109573" name="Text Box 5"/>
          <p:cNvSpPr txBox="1">
            <a:spLocks noChangeArrowheads="1"/>
          </p:cNvSpPr>
          <p:nvPr/>
        </p:nvSpPr>
        <p:spPr bwMode="auto">
          <a:xfrm>
            <a:off x="176213" y="76200"/>
            <a:ext cx="217469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a:t>
            </a:r>
            <a:r>
              <a:rPr lang="es-CL" dirty="0">
                <a:solidFill>
                  <a:srgbClr val="3333CC"/>
                </a:solidFill>
              </a:rPr>
              <a:t>HSV ]</a:t>
            </a:r>
            <a:endParaRPr lang="en-US" dirty="0">
              <a:solidFill>
                <a:srgbClr val="3333CC"/>
              </a:solidFill>
            </a:endParaRPr>
          </a:p>
        </p:txBody>
      </p:sp>
      <p:cxnSp>
        <p:nvCxnSpPr>
          <p:cNvPr id="3" name="Straight Arrow Connector 2"/>
          <p:cNvCxnSpPr/>
          <p:nvPr/>
        </p:nvCxnSpPr>
        <p:spPr>
          <a:xfrm flipV="1">
            <a:off x="2235200" y="6451600"/>
            <a:ext cx="2540000"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320821" y="325122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113816" y="323429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44533" y="2794000"/>
            <a:ext cx="335699" cy="369332"/>
          </a:xfrm>
          <a:prstGeom prst="rect">
            <a:avLst/>
          </a:prstGeom>
          <a:noFill/>
        </p:spPr>
        <p:txBody>
          <a:bodyPr wrap="none" rtlCol="0">
            <a:spAutoFit/>
          </a:bodyPr>
          <a:lstStyle/>
          <a:p>
            <a:r>
              <a:rPr lang="en-US" dirty="0" smtClean="0"/>
              <a:t>H</a:t>
            </a:r>
            <a:endParaRPr lang="en-US" dirty="0"/>
          </a:p>
        </p:txBody>
      </p:sp>
      <p:sp>
        <p:nvSpPr>
          <p:cNvPr id="12" name="TextBox 11"/>
          <p:cNvSpPr txBox="1"/>
          <p:nvPr/>
        </p:nvSpPr>
        <p:spPr>
          <a:xfrm>
            <a:off x="4910666" y="6265333"/>
            <a:ext cx="295686" cy="369332"/>
          </a:xfrm>
          <a:prstGeom prst="rect">
            <a:avLst/>
          </a:prstGeom>
          <a:noFill/>
        </p:spPr>
        <p:txBody>
          <a:bodyPr wrap="none" rtlCol="0">
            <a:spAutoFit/>
          </a:bodyPr>
          <a:lstStyle/>
          <a:p>
            <a:r>
              <a:rPr lang="en-US" dirty="0" smtClean="0"/>
              <a:t>S</a:t>
            </a:r>
            <a:endParaRPr lang="en-US" dirty="0"/>
          </a:p>
        </p:txBody>
      </p:sp>
      <p:sp>
        <p:nvSpPr>
          <p:cNvPr id="13" name="TextBox 12"/>
          <p:cNvSpPr txBox="1"/>
          <p:nvPr/>
        </p:nvSpPr>
        <p:spPr>
          <a:xfrm>
            <a:off x="965199" y="4165600"/>
            <a:ext cx="335699" cy="369332"/>
          </a:xfrm>
          <a:prstGeom prst="rect">
            <a:avLst/>
          </a:prstGeom>
          <a:noFill/>
        </p:spPr>
        <p:txBody>
          <a:bodyPr wrap="none" rtlCol="0">
            <a:spAutoFit/>
          </a:bodyPr>
          <a:lstStyle/>
          <a:p>
            <a:r>
              <a:rPr lang="en-US" dirty="0" smtClean="0"/>
              <a:t>V</a:t>
            </a:r>
            <a:endParaRPr lang="en-US" dirty="0"/>
          </a:p>
        </p:txBody>
      </p:sp>
    </p:spTree>
    <p:extLst>
      <p:ext uri="{BB962C8B-B14F-4D97-AF65-F5344CB8AC3E}">
        <p14:creationId xmlns:p14="http://schemas.microsoft.com/office/powerpoint/2010/main" val="566173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sv-sampl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76" y="1625599"/>
            <a:ext cx="4675090" cy="3555702"/>
          </a:xfrm>
          <a:prstGeom prst="rect">
            <a:avLst/>
          </a:prstGeom>
        </p:spPr>
      </p:pic>
      <p:sp>
        <p:nvSpPr>
          <p:cNvPr id="14" name="Text Box 5"/>
          <p:cNvSpPr txBox="1">
            <a:spLocks noChangeArrowheads="1"/>
          </p:cNvSpPr>
          <p:nvPr/>
        </p:nvSpPr>
        <p:spPr bwMode="auto">
          <a:xfrm>
            <a:off x="176213" y="76200"/>
            <a:ext cx="217469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a:t>
            </a:r>
            <a:r>
              <a:rPr lang="es-CL" dirty="0">
                <a:solidFill>
                  <a:srgbClr val="3333CC"/>
                </a:solidFill>
              </a:rPr>
              <a:t>HSV ]</a:t>
            </a:r>
            <a:endParaRPr lang="en-US" dirty="0">
              <a:solidFill>
                <a:srgbClr val="3333CC"/>
              </a:solidFill>
            </a:endParaRPr>
          </a:p>
        </p:txBody>
      </p:sp>
    </p:spTree>
    <p:extLst>
      <p:ext uri="{BB962C8B-B14F-4D97-AF65-F5344CB8AC3E}">
        <p14:creationId xmlns:p14="http://schemas.microsoft.com/office/powerpoint/2010/main" val="935280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creen Shot 2014-09-17 at 9.14.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77415"/>
          </a:xfrm>
          <a:prstGeom prst="rect">
            <a:avLst/>
          </a:prstGeom>
        </p:spPr>
      </p:pic>
    </p:spTree>
    <p:extLst>
      <p:ext uri="{BB962C8B-B14F-4D97-AF65-F5344CB8AC3E}">
        <p14:creationId xmlns:p14="http://schemas.microsoft.com/office/powerpoint/2010/main" val="26646917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14 at 10.1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66" y="626534"/>
            <a:ext cx="5808134" cy="3584708"/>
          </a:xfrm>
          <a:prstGeom prst="rect">
            <a:avLst/>
          </a:prstGeom>
        </p:spPr>
      </p:pic>
      <p:pic>
        <p:nvPicPr>
          <p:cNvPr id="5" name="Picture 4" descr="Screen Shot 2015-10-14 at 10.1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461" y="2154765"/>
            <a:ext cx="4305300" cy="4330700"/>
          </a:xfrm>
          <a:prstGeom prst="rect">
            <a:avLst/>
          </a:prstGeom>
        </p:spPr>
      </p:pic>
      <p:sp>
        <p:nvSpPr>
          <p:cNvPr id="6" name="Text Box 5"/>
          <p:cNvSpPr txBox="1">
            <a:spLocks noChangeArrowheads="1"/>
          </p:cNvSpPr>
          <p:nvPr/>
        </p:nvSpPr>
        <p:spPr bwMode="auto">
          <a:xfrm>
            <a:off x="176213" y="76200"/>
            <a:ext cx="4767276"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HSV – Conversion RGB to HSV </a:t>
            </a:r>
            <a:r>
              <a:rPr lang="es-CL" dirty="0">
                <a:solidFill>
                  <a:srgbClr val="3333CC"/>
                </a:solidFill>
              </a:rPr>
              <a:t>]</a:t>
            </a:r>
            <a:endParaRPr lang="en-US" dirty="0">
              <a:solidFill>
                <a:srgbClr val="3333CC"/>
              </a:solidFill>
            </a:endParaRPr>
          </a:p>
        </p:txBody>
      </p:sp>
      <p:sp>
        <p:nvSpPr>
          <p:cNvPr id="7" name="Rectangle 6"/>
          <p:cNvSpPr/>
          <p:nvPr/>
        </p:nvSpPr>
        <p:spPr>
          <a:xfrm>
            <a:off x="541866" y="474133"/>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944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176213" y="76200"/>
            <a:ext cx="4767276"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HSV – Conversion HSV to RGB </a:t>
            </a:r>
            <a:r>
              <a:rPr lang="es-CL" dirty="0">
                <a:solidFill>
                  <a:srgbClr val="3333CC"/>
                </a:solidFill>
              </a:rPr>
              <a:t>]</a:t>
            </a:r>
            <a:endParaRPr lang="en-US" dirty="0">
              <a:solidFill>
                <a:srgbClr val="3333CC"/>
              </a:solidFill>
            </a:endParaRPr>
          </a:p>
        </p:txBody>
      </p:sp>
      <p:pic>
        <p:nvPicPr>
          <p:cNvPr id="2" name="Picture 1" descr="Screen Shot 2015-10-14 at 10.16.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774700"/>
            <a:ext cx="6362700" cy="5308600"/>
          </a:xfrm>
          <a:prstGeom prst="rect">
            <a:avLst/>
          </a:prstGeom>
        </p:spPr>
      </p:pic>
      <p:sp>
        <p:nvSpPr>
          <p:cNvPr id="7" name="Rectangle 6"/>
          <p:cNvSpPr/>
          <p:nvPr/>
        </p:nvSpPr>
        <p:spPr>
          <a:xfrm>
            <a:off x="1439336" y="711198"/>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736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545949" y="3649133"/>
            <a:ext cx="219103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Lightroom Demo </a:t>
            </a:r>
            <a:r>
              <a:rPr lang="es-CL" dirty="0">
                <a:solidFill>
                  <a:srgbClr val="3333CC"/>
                </a:solidFill>
              </a:rPr>
              <a:t>]</a:t>
            </a:r>
            <a:endParaRPr lang="en-US" dirty="0">
              <a:solidFill>
                <a:srgbClr val="3333CC"/>
              </a:solidFill>
            </a:endParaRPr>
          </a:p>
        </p:txBody>
      </p:sp>
    </p:spTree>
    <p:extLst>
      <p:ext uri="{BB962C8B-B14F-4D97-AF65-F5344CB8AC3E}">
        <p14:creationId xmlns:p14="http://schemas.microsoft.com/office/powerpoint/2010/main" val="20870528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76213" y="76200"/>
            <a:ext cx="363035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How to enhance a color image </a:t>
            </a:r>
            <a:r>
              <a:rPr lang="es-CL" dirty="0">
                <a:solidFill>
                  <a:srgbClr val="3333CC"/>
                </a:solidFill>
              </a:rPr>
              <a:t>]</a:t>
            </a:r>
            <a:endParaRPr lang="en-US" dirty="0">
              <a:solidFill>
                <a:srgbClr val="3333CC"/>
              </a:solidFill>
            </a:endParaRPr>
          </a:p>
        </p:txBody>
      </p:sp>
      <p:sp>
        <p:nvSpPr>
          <p:cNvPr id="6" name="TextBox 5"/>
          <p:cNvSpPr txBox="1"/>
          <p:nvPr/>
        </p:nvSpPr>
        <p:spPr>
          <a:xfrm>
            <a:off x="2404515" y="2590786"/>
            <a:ext cx="3672800" cy="1477328"/>
          </a:xfrm>
          <a:prstGeom prst="rect">
            <a:avLst/>
          </a:prstGeom>
          <a:noFill/>
        </p:spPr>
        <p:txBody>
          <a:bodyPr wrap="none" rtlCol="0">
            <a:spAutoFit/>
          </a:bodyPr>
          <a:lstStyle/>
          <a:p>
            <a:pPr marL="342900" indent="-342900">
              <a:buAutoNum type="arabicPeriod"/>
            </a:pPr>
            <a:r>
              <a:rPr lang="en-US" dirty="0" smtClean="0"/>
              <a:t>Take a color image</a:t>
            </a:r>
          </a:p>
          <a:p>
            <a:pPr marL="342900" indent="-342900">
              <a:buAutoNum type="arabicPeriod"/>
            </a:pPr>
            <a:r>
              <a:rPr lang="en-US" dirty="0" smtClean="0"/>
              <a:t>Convert RGB to HSV</a:t>
            </a:r>
          </a:p>
          <a:p>
            <a:pPr marL="342900" indent="-342900">
              <a:buAutoNum type="arabicPeriod"/>
            </a:pPr>
            <a:r>
              <a:rPr lang="en-US" dirty="0" smtClean="0"/>
              <a:t>Equalization of V channel only</a:t>
            </a:r>
          </a:p>
          <a:p>
            <a:pPr marL="342900" indent="-342900">
              <a:buAutoNum type="arabicPeriod"/>
            </a:pPr>
            <a:r>
              <a:rPr lang="en-US" dirty="0" smtClean="0"/>
              <a:t>Convert the new HSV to RGB</a:t>
            </a:r>
          </a:p>
          <a:p>
            <a:pPr marL="342900" indent="-342900">
              <a:buAutoNum type="arabicPeriod"/>
            </a:pPr>
            <a:r>
              <a:rPr lang="en-US" dirty="0" smtClean="0"/>
              <a:t>That’s all folk </a:t>
            </a:r>
            <a:endParaRPr lang="en-US" dirty="0"/>
          </a:p>
        </p:txBody>
      </p:sp>
    </p:spTree>
    <p:extLst>
      <p:ext uri="{BB962C8B-B14F-4D97-AF65-F5344CB8AC3E}">
        <p14:creationId xmlns:p14="http://schemas.microsoft.com/office/powerpoint/2010/main" val="194339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18"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78851" name="Text Box 219"/>
          <p:cNvSpPr txBox="1">
            <a:spLocks noChangeArrowheads="1"/>
          </p:cNvSpPr>
          <p:nvPr/>
        </p:nvSpPr>
        <p:spPr bwMode="auto">
          <a:xfrm>
            <a:off x="176213" y="76200"/>
            <a:ext cx="217627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CIE </a:t>
            </a:r>
            <a:r>
              <a:rPr lang="es-CL" dirty="0">
                <a:solidFill>
                  <a:srgbClr val="3333CC"/>
                </a:solidFill>
              </a:rPr>
              <a:t>xy </a:t>
            </a:r>
            <a:r>
              <a:rPr lang="en-US" dirty="0" smtClean="0">
                <a:solidFill>
                  <a:srgbClr val="3333CC"/>
                </a:solidFill>
              </a:rPr>
              <a:t>–</a:t>
            </a:r>
            <a:r>
              <a:rPr lang="es-CL" dirty="0" smtClean="0">
                <a:solidFill>
                  <a:srgbClr val="3333CC"/>
                </a:solidFill>
              </a:rPr>
              <a:t> diagram ]</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0900"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0901"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smtClean="0"/>
              <a:t>Source </a:t>
            </a:r>
            <a:r>
              <a:rPr lang="es-CL" dirty="0"/>
              <a:t>1</a:t>
            </a:r>
            <a:endParaRPr lang="es-ES" dirty="0"/>
          </a:p>
        </p:txBody>
      </p:sp>
      <p:sp>
        <p:nvSpPr>
          <p:cNvPr id="80902"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smtClean="0"/>
              <a:t>Source </a:t>
            </a:r>
            <a:r>
              <a:rPr lang="es-CL" dirty="0"/>
              <a:t>2</a:t>
            </a:r>
            <a:endParaRPr lang="es-ES" dirty="0"/>
          </a:p>
        </p:txBody>
      </p:sp>
      <p:sp>
        <p:nvSpPr>
          <p:cNvPr id="80903" name="Line 7"/>
          <p:cNvSpPr>
            <a:spLocks noChangeShapeType="1"/>
          </p:cNvSpPr>
          <p:nvPr/>
        </p:nvSpPr>
        <p:spPr bwMode="auto">
          <a:xfrm flipH="1">
            <a:off x="4457700" y="2070100"/>
            <a:ext cx="1714500" cy="11049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0904" name="Text Box 8"/>
          <p:cNvSpPr txBox="1">
            <a:spLocks noChangeArrowheads="1"/>
          </p:cNvSpPr>
          <p:nvPr/>
        </p:nvSpPr>
        <p:spPr bwMode="auto">
          <a:xfrm>
            <a:off x="6207125" y="1192213"/>
            <a:ext cx="2936875" cy="646331"/>
          </a:xfrm>
          <a:prstGeom prst="rect">
            <a:avLst/>
          </a:prstGeom>
          <a:solidFill>
            <a:srgbClr val="BBE0E3"/>
          </a:solidFill>
          <a:ln w="9525">
            <a:noFill/>
            <a:miter lim="800000"/>
            <a:headEnd/>
            <a:tailEnd/>
          </a:ln>
        </p:spPr>
        <p:txBody>
          <a:bodyPr>
            <a:prstTxWarp prst="textNoShape">
              <a:avLst/>
            </a:prstTxWarp>
            <a:spAutoFit/>
          </a:bodyPr>
          <a:lstStyle/>
          <a:p>
            <a:r>
              <a:rPr lang="es-CL" dirty="0" smtClean="0"/>
              <a:t>Possible colors using aditive mixing</a:t>
            </a:r>
            <a:endParaRPr lang="es-ES" dirty="0"/>
          </a:p>
        </p:txBody>
      </p:sp>
      <p:sp>
        <p:nvSpPr>
          <p:cNvPr id="9" name="Text Box 219"/>
          <p:cNvSpPr txBox="1">
            <a:spLocks noChangeArrowheads="1"/>
          </p:cNvSpPr>
          <p:nvPr/>
        </p:nvSpPr>
        <p:spPr bwMode="auto">
          <a:xfrm>
            <a:off x="176213" y="76200"/>
            <a:ext cx="217627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CIE </a:t>
            </a:r>
            <a:r>
              <a:rPr lang="es-CL" dirty="0">
                <a:solidFill>
                  <a:srgbClr val="3333CC"/>
                </a:solidFill>
              </a:rPr>
              <a:t>xy </a:t>
            </a:r>
            <a:r>
              <a:rPr lang="en-US" dirty="0" smtClean="0">
                <a:solidFill>
                  <a:srgbClr val="3333CC"/>
                </a:solidFill>
              </a:rPr>
              <a:t>–</a:t>
            </a:r>
            <a:r>
              <a:rPr lang="es-CL" dirty="0" smtClean="0">
                <a:solidFill>
                  <a:srgbClr val="3333CC"/>
                </a:solidFill>
              </a:rPr>
              <a:t> diagram ]</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2947"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2948"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49"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smtClean="0"/>
              <a:t>Source </a:t>
            </a:r>
            <a:r>
              <a:rPr lang="es-CL" dirty="0"/>
              <a:t>1</a:t>
            </a:r>
            <a:endParaRPr lang="es-ES" dirty="0"/>
          </a:p>
        </p:txBody>
      </p:sp>
      <p:sp>
        <p:nvSpPr>
          <p:cNvPr id="82950"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smtClean="0"/>
              <a:t>Source </a:t>
            </a:r>
            <a:r>
              <a:rPr lang="es-CL" dirty="0"/>
              <a:t>2</a:t>
            </a:r>
            <a:endParaRPr lang="es-ES" dirty="0"/>
          </a:p>
        </p:txBody>
      </p:sp>
      <p:sp>
        <p:nvSpPr>
          <p:cNvPr id="82951" name="Line 7"/>
          <p:cNvSpPr>
            <a:spLocks noChangeShapeType="1"/>
          </p:cNvSpPr>
          <p:nvPr/>
        </p:nvSpPr>
        <p:spPr bwMode="auto">
          <a:xfrm flipH="1">
            <a:off x="3949700" y="2070100"/>
            <a:ext cx="2222500" cy="1816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2953" name="Line 9"/>
          <p:cNvSpPr>
            <a:spLocks noChangeShapeType="1"/>
          </p:cNvSpPr>
          <p:nvPr/>
        </p:nvSpPr>
        <p:spPr bwMode="auto">
          <a:xfrm flipH="1">
            <a:off x="3365500" y="2514600"/>
            <a:ext cx="279400" cy="25527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4" name="Line 10"/>
          <p:cNvSpPr>
            <a:spLocks noChangeShapeType="1"/>
          </p:cNvSpPr>
          <p:nvPr/>
        </p:nvSpPr>
        <p:spPr bwMode="auto">
          <a:xfrm flipH="1">
            <a:off x="3352800" y="3886200"/>
            <a:ext cx="1816100" cy="11811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5" name="Text Box 11"/>
          <p:cNvSpPr txBox="1">
            <a:spLocks noChangeArrowheads="1"/>
          </p:cNvSpPr>
          <p:nvPr/>
        </p:nvSpPr>
        <p:spPr bwMode="auto">
          <a:xfrm>
            <a:off x="2981325" y="5230813"/>
            <a:ext cx="1066180" cy="369332"/>
          </a:xfrm>
          <a:prstGeom prst="rect">
            <a:avLst/>
          </a:prstGeom>
          <a:noFill/>
          <a:ln w="9525">
            <a:noFill/>
            <a:miter lim="800000"/>
            <a:headEnd/>
            <a:tailEnd/>
          </a:ln>
        </p:spPr>
        <p:txBody>
          <a:bodyPr wrap="none">
            <a:prstTxWarp prst="textNoShape">
              <a:avLst/>
            </a:prstTxWarp>
            <a:spAutoFit/>
          </a:bodyPr>
          <a:lstStyle/>
          <a:p>
            <a:r>
              <a:rPr lang="es-CL" dirty="0" smtClean="0"/>
              <a:t>Source </a:t>
            </a:r>
            <a:r>
              <a:rPr lang="es-CL" dirty="0"/>
              <a:t>3</a:t>
            </a:r>
            <a:endParaRPr lang="es-ES" dirty="0"/>
          </a:p>
        </p:txBody>
      </p:sp>
      <p:sp>
        <p:nvSpPr>
          <p:cNvPr id="12" name="Text Box 8"/>
          <p:cNvSpPr txBox="1">
            <a:spLocks noChangeArrowheads="1"/>
          </p:cNvSpPr>
          <p:nvPr/>
        </p:nvSpPr>
        <p:spPr bwMode="auto">
          <a:xfrm>
            <a:off x="6207125" y="1192213"/>
            <a:ext cx="2936875" cy="646331"/>
          </a:xfrm>
          <a:prstGeom prst="rect">
            <a:avLst/>
          </a:prstGeom>
          <a:solidFill>
            <a:srgbClr val="BBE0E3"/>
          </a:solidFill>
          <a:ln w="9525">
            <a:noFill/>
            <a:miter lim="800000"/>
            <a:headEnd/>
            <a:tailEnd/>
          </a:ln>
        </p:spPr>
        <p:txBody>
          <a:bodyPr>
            <a:prstTxWarp prst="textNoShape">
              <a:avLst/>
            </a:prstTxWarp>
            <a:spAutoFit/>
          </a:bodyPr>
          <a:lstStyle/>
          <a:p>
            <a:r>
              <a:rPr lang="es-CL" dirty="0" smtClean="0"/>
              <a:t>Possible colors using aditive mixing</a:t>
            </a:r>
            <a:endParaRPr lang="es-E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4995"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4996" name="Freeform 5"/>
          <p:cNvSpPr>
            <a:spLocks/>
          </p:cNvSpPr>
          <p:nvPr/>
        </p:nvSpPr>
        <p:spPr bwMode="auto">
          <a:xfrm>
            <a:off x="1566863" y="442913"/>
            <a:ext cx="2763837" cy="2554287"/>
          </a:xfrm>
          <a:custGeom>
            <a:avLst/>
            <a:gdLst>
              <a:gd name="T0" fmla="*/ 237 w 1741"/>
              <a:gd name="T1" fmla="*/ 1609 h 1609"/>
              <a:gd name="T2" fmla="*/ 93 w 1741"/>
              <a:gd name="T3" fmla="*/ 465 h 1609"/>
              <a:gd name="T4" fmla="*/ 797 w 1741"/>
              <a:gd name="T5" fmla="*/ 17 h 1609"/>
              <a:gd name="T6" fmla="*/ 1741 w 1741"/>
              <a:gd name="T7" fmla="*/ 569 h 1609"/>
              <a:gd name="T8" fmla="*/ 0 60000 65536"/>
              <a:gd name="T9" fmla="*/ 0 60000 65536"/>
              <a:gd name="T10" fmla="*/ 0 60000 65536"/>
              <a:gd name="T11" fmla="*/ 0 60000 65536"/>
              <a:gd name="T12" fmla="*/ 0 w 1741"/>
              <a:gd name="T13" fmla="*/ 0 h 1609"/>
              <a:gd name="T14" fmla="*/ 1741 w 1741"/>
              <a:gd name="T15" fmla="*/ 1609 h 1609"/>
            </a:gdLst>
            <a:ahLst/>
            <a:cxnLst>
              <a:cxn ang="T8">
                <a:pos x="T0" y="T1"/>
              </a:cxn>
              <a:cxn ang="T9">
                <a:pos x="T2" y="T3"/>
              </a:cxn>
              <a:cxn ang="T10">
                <a:pos x="T4" y="T5"/>
              </a:cxn>
              <a:cxn ang="T11">
                <a:pos x="T6" y="T7"/>
              </a:cxn>
            </a:cxnLst>
            <a:rect l="T12" t="T13" r="T14" b="T15"/>
            <a:pathLst>
              <a:path w="1741" h="1609">
                <a:moveTo>
                  <a:pt x="237" y="1609"/>
                </a:moveTo>
                <a:cubicBezTo>
                  <a:pt x="118" y="1169"/>
                  <a:pt x="0" y="730"/>
                  <a:pt x="93" y="465"/>
                </a:cubicBezTo>
                <a:cubicBezTo>
                  <a:pt x="186" y="200"/>
                  <a:pt x="522" y="0"/>
                  <a:pt x="797" y="17"/>
                </a:cubicBezTo>
                <a:cubicBezTo>
                  <a:pt x="1072" y="34"/>
                  <a:pt x="1406" y="301"/>
                  <a:pt x="1741" y="569"/>
                </a:cubicBezTo>
              </a:path>
            </a:pathLst>
          </a:custGeom>
          <a:noFill/>
          <a:ln w="9525">
            <a:solidFill>
              <a:schemeClr val="tx1"/>
            </a:solidFill>
            <a:round/>
            <a:headEnd type="triangle" w="med" len="med"/>
            <a:tailEnd type="triangle" w="med" len="med"/>
          </a:ln>
        </p:spPr>
        <p:txBody>
          <a:bodyPr>
            <a:prstTxWarp prst="textNoShape">
              <a:avLst/>
            </a:prstTxWarp>
          </a:bodyPr>
          <a:lstStyle/>
          <a:p>
            <a:endParaRPr lang="es-ES_tradnl"/>
          </a:p>
        </p:txBody>
      </p:sp>
      <p:sp>
        <p:nvSpPr>
          <p:cNvPr id="84997" name="Text Box 6"/>
          <p:cNvSpPr txBox="1">
            <a:spLocks noChangeArrowheads="1"/>
          </p:cNvSpPr>
          <p:nvPr/>
        </p:nvSpPr>
        <p:spPr bwMode="auto">
          <a:xfrm>
            <a:off x="4518025" y="963613"/>
            <a:ext cx="2581275" cy="366712"/>
          </a:xfrm>
          <a:prstGeom prst="rect">
            <a:avLst/>
          </a:prstGeom>
          <a:solidFill>
            <a:srgbClr val="BBE0E3"/>
          </a:solidFill>
          <a:ln w="9525">
            <a:noFill/>
            <a:miter lim="800000"/>
            <a:headEnd/>
            <a:tailEnd/>
          </a:ln>
        </p:spPr>
        <p:txBody>
          <a:bodyPr>
            <a:prstTxWarp prst="textNoShape">
              <a:avLst/>
            </a:prstTxWarp>
            <a:spAutoFit/>
          </a:bodyPr>
          <a:lstStyle/>
          <a:p>
            <a:r>
              <a:rPr lang="es-CL" dirty="0" smtClean="0"/>
              <a:t>Hue</a:t>
            </a:r>
            <a:endParaRPr lang="es-E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7043"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7044" name="Text Box 5"/>
          <p:cNvSpPr txBox="1">
            <a:spLocks noChangeArrowheads="1"/>
          </p:cNvSpPr>
          <p:nvPr/>
        </p:nvSpPr>
        <p:spPr bwMode="auto">
          <a:xfrm>
            <a:off x="4518025" y="1001713"/>
            <a:ext cx="2441575" cy="366712"/>
          </a:xfrm>
          <a:prstGeom prst="rect">
            <a:avLst/>
          </a:prstGeom>
          <a:solidFill>
            <a:srgbClr val="BBE0E3"/>
          </a:solidFill>
          <a:ln w="9525">
            <a:noFill/>
            <a:miter lim="800000"/>
            <a:headEnd/>
            <a:tailEnd/>
          </a:ln>
        </p:spPr>
        <p:txBody>
          <a:bodyPr>
            <a:prstTxWarp prst="textNoShape">
              <a:avLst/>
            </a:prstTxWarp>
            <a:spAutoFit/>
          </a:bodyPr>
          <a:lstStyle/>
          <a:p>
            <a:r>
              <a:rPr lang="es-CL" dirty="0" smtClean="0"/>
              <a:t>Saturation</a:t>
            </a:r>
            <a:endParaRPr lang="es-ES" dirty="0"/>
          </a:p>
        </p:txBody>
      </p:sp>
      <p:sp>
        <p:nvSpPr>
          <p:cNvPr id="87045" name="Line 6"/>
          <p:cNvSpPr>
            <a:spLocks noChangeShapeType="1"/>
          </p:cNvSpPr>
          <p:nvPr/>
        </p:nvSpPr>
        <p:spPr bwMode="auto">
          <a:xfrm flipH="1" flipV="1">
            <a:off x="3086100" y="2120900"/>
            <a:ext cx="787400" cy="1625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3"/>
          <p:cNvSpPr txBox="1">
            <a:spLocks noChangeArrowheads="1"/>
          </p:cNvSpPr>
          <p:nvPr/>
        </p:nvSpPr>
        <p:spPr bwMode="auto">
          <a:xfrm>
            <a:off x="176213" y="76200"/>
            <a:ext cx="416134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Similar colors: Elipsses of </a:t>
            </a:r>
            <a:r>
              <a:rPr lang="es-CL" dirty="0">
                <a:solidFill>
                  <a:srgbClr val="3333CC"/>
                </a:solidFill>
              </a:rPr>
              <a:t>MacAdam ]</a:t>
            </a:r>
            <a:endParaRPr lang="en-US" dirty="0">
              <a:solidFill>
                <a:srgbClr val="3333CC"/>
              </a:solidFill>
            </a:endParaRPr>
          </a:p>
        </p:txBody>
      </p:sp>
      <p:pic>
        <p:nvPicPr>
          <p:cNvPr id="89091" name="Picture 7" descr="Image:CIExy1931 MacAdam.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3863" y="-33907"/>
            <a:ext cx="9347158" cy="6976575"/>
          </a:xfrm>
          <a:prstGeom prst="rect">
            <a:avLst/>
          </a:prstGeom>
          <a:solidFill>
            <a:srgbClr val="00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860" y="-50837"/>
            <a:ext cx="9347158" cy="6976575"/>
          </a:xfrm>
          <a:prstGeom prst="rect">
            <a:avLst/>
          </a:prstGeom>
          <a:solidFill>
            <a:srgbClr val="61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0790" y="-50834"/>
            <a:ext cx="9347158" cy="6976575"/>
          </a:xfrm>
          <a:prstGeom prst="rect">
            <a:avLst/>
          </a:prstGeom>
          <a:solidFill>
            <a:srgbClr val="00A4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32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3000"/>
                                        <p:tgtEl>
                                          <p:spTgt spid="3"/>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3000"/>
                                        <p:tgtEl>
                                          <p:spTgt spid="22"/>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edge">
                                      <p:cBhvr>
                                        <p:cTn id="15" dur="3000"/>
                                        <p:tgtEl>
                                          <p:spTgt spid="23"/>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edge">
                                      <p:cBhvr>
                                        <p:cTn id="19"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176213" y="76200"/>
            <a:ext cx="545661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Diagram </a:t>
            </a:r>
            <a:r>
              <a:rPr lang="es-CL" dirty="0">
                <a:solidFill>
                  <a:srgbClr val="3333CC"/>
                </a:solidFill>
              </a:rPr>
              <a:t>CIE xy vs CIE u’v’: </a:t>
            </a:r>
            <a:r>
              <a:rPr lang="es-CL" dirty="0" smtClean="0">
                <a:solidFill>
                  <a:srgbClr val="3333CC"/>
                </a:solidFill>
              </a:rPr>
              <a:t>Elipsses of </a:t>
            </a:r>
            <a:r>
              <a:rPr lang="es-CL" dirty="0">
                <a:solidFill>
                  <a:srgbClr val="3333CC"/>
                </a:solidFill>
              </a:rPr>
              <a:t>MacAdam ]</a:t>
            </a:r>
            <a:endParaRPr lang="en-US" dirty="0">
              <a:solidFill>
                <a:srgbClr val="3333CC"/>
              </a:solidFill>
            </a:endParaRPr>
          </a:p>
        </p:txBody>
      </p:sp>
      <p:pic>
        <p:nvPicPr>
          <p:cNvPr id="91139" name="Picture 5" descr="macadam"/>
          <p:cNvPicPr>
            <a:picLocks noChangeAspect="1" noChangeArrowheads="1"/>
          </p:cNvPicPr>
          <p:nvPr/>
        </p:nvPicPr>
        <p:blipFill>
          <a:blip r:embed="rId3"/>
          <a:srcRect/>
          <a:stretch>
            <a:fillRect/>
          </a:stretch>
        </p:blipFill>
        <p:spPr bwMode="auto">
          <a:xfrm>
            <a:off x="638175" y="1265238"/>
            <a:ext cx="8099425" cy="4454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3"/>
          <p:cNvSpPr txBox="1">
            <a:spLocks noChangeArrowheads="1"/>
          </p:cNvSpPr>
          <p:nvPr/>
        </p:nvSpPr>
        <p:spPr bwMode="auto">
          <a:xfrm>
            <a:off x="176213" y="76200"/>
            <a:ext cx="222654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Diagram </a:t>
            </a:r>
            <a:r>
              <a:rPr lang="es-CL" dirty="0">
                <a:solidFill>
                  <a:srgbClr val="3333CC"/>
                </a:solidFill>
              </a:rPr>
              <a:t>CIE RGB ]</a:t>
            </a:r>
            <a:endParaRPr lang="en-US" dirty="0">
              <a:solidFill>
                <a:srgbClr val="3333CC"/>
              </a:solidFill>
            </a:endParaRPr>
          </a:p>
        </p:txBody>
      </p:sp>
      <p:pic>
        <p:nvPicPr>
          <p:cNvPr id="95235" name="Picture 5" descr="Image:CIExy1931 CIERGB.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HSI </a:t>
            </a:r>
            <a:r>
              <a:rPr lang="es-CL" dirty="0">
                <a:solidFill>
                  <a:srgbClr val="3333CC"/>
                </a:solidFill>
              </a:rPr>
              <a:t>]</a:t>
            </a:r>
            <a:endParaRPr lang="en-US" dirty="0">
              <a:solidFill>
                <a:srgbClr val="3333CC"/>
              </a:solidFill>
            </a:endParaRPr>
          </a:p>
        </p:txBody>
      </p:sp>
      <p:graphicFrame>
        <p:nvGraphicFramePr>
          <p:cNvPr id="105474" name="Object 2"/>
          <p:cNvGraphicFramePr>
            <a:graphicFrameLocks noGrp="1" noChangeAspect="1"/>
          </p:cNvGraphicFramePr>
          <p:nvPr>
            <p:ph sz="half" idx="1"/>
          </p:nvPr>
        </p:nvGraphicFramePr>
        <p:xfrm>
          <a:off x="939800" y="606425"/>
          <a:ext cx="6526213" cy="2971800"/>
        </p:xfrm>
        <a:graphic>
          <a:graphicData uri="http://schemas.openxmlformats.org/presentationml/2006/ole">
            <mc:AlternateContent xmlns:mc="http://schemas.openxmlformats.org/markup-compatibility/2006">
              <mc:Choice xmlns:v="urn:schemas-microsoft-com:vml" Requires="v">
                <p:oleObj spid="_x0000_s105516" name="CorelPhotoPaint.Image.11" r:id="rId4" imgW="4353892" imgH="1982560" progId="">
                  <p:embed/>
                </p:oleObj>
              </mc:Choice>
              <mc:Fallback>
                <p:oleObj name="CorelPhotoPaint.Image.11" r:id="rId4" imgW="4353892" imgH="1982560"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606425"/>
                        <a:ext cx="6526213"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5475" name="Object 3"/>
          <p:cNvGraphicFramePr>
            <a:graphicFrameLocks noGrp="1" noChangeAspect="1"/>
          </p:cNvGraphicFramePr>
          <p:nvPr>
            <p:ph sz="half" idx="2"/>
          </p:nvPr>
        </p:nvGraphicFramePr>
        <p:xfrm>
          <a:off x="1536700" y="3527425"/>
          <a:ext cx="5753100" cy="2909888"/>
        </p:xfrm>
        <a:graphic>
          <a:graphicData uri="http://schemas.openxmlformats.org/presentationml/2006/ole">
            <mc:AlternateContent xmlns:mc="http://schemas.openxmlformats.org/markup-compatibility/2006">
              <mc:Choice xmlns:v="urn:schemas-microsoft-com:vml" Requires="v">
                <p:oleObj spid="_x0000_s105517" name="CorelPhotoPaint.Image.11" r:id="rId6" imgW="4305309" imgH="2177616" progId="">
                  <p:embed/>
                </p:oleObj>
              </mc:Choice>
              <mc:Fallback>
                <p:oleObj name="CorelPhotoPaint.Image.11" r:id="rId6" imgW="4305309" imgH="2177616" progId="">
                  <p:embed/>
                  <p:pic>
                    <p:nvPicPr>
                      <p:cNvPr id="0" name="Picture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00" y="3527425"/>
                        <a:ext cx="5753100" cy="290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Grp="1" noChangeAspect="1"/>
          </p:cNvGraphicFramePr>
          <p:nvPr>
            <p:ph/>
          </p:nvPr>
        </p:nvGraphicFramePr>
        <p:xfrm>
          <a:off x="2555875" y="490538"/>
          <a:ext cx="4030663" cy="5851525"/>
        </p:xfrm>
        <a:graphic>
          <a:graphicData uri="http://schemas.openxmlformats.org/presentationml/2006/ole">
            <mc:AlternateContent xmlns:mc="http://schemas.openxmlformats.org/markup-compatibility/2006">
              <mc:Choice xmlns:v="urn:schemas-microsoft-com:vml" Requires="v">
                <p:oleObj spid="_x0000_s107546" name="CorelPhotoPaint.Image.11" r:id="rId4" imgW="4138842" imgH="6009144" progId="">
                  <p:embed/>
                </p:oleObj>
              </mc:Choice>
              <mc:Fallback>
                <p:oleObj name="CorelPhotoPaint.Image.11" r:id="rId4" imgW="4138842" imgH="6009144" progId="">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490538"/>
                        <a:ext cx="4030663" cy="5851525"/>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HSI </a:t>
            </a:r>
            <a:r>
              <a:rPr lang="es-CL" dirty="0">
                <a:solidFill>
                  <a:srgbClr val="3333CC"/>
                </a:solidFill>
              </a:rPr>
              <a:t>]</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Image:HSLSphere.svg">
            <a:hlinkClick r:id="rId3"/>
          </p:cNvPr>
          <p:cNvPicPr>
            <a:picLocks noChangeAspect="1" noChangeArrowheads="1"/>
          </p:cNvPicPr>
          <p:nvPr/>
        </p:nvPicPr>
        <p:blipFill>
          <a:blip r:embed="rId4"/>
          <a:srcRect/>
          <a:stretch>
            <a:fillRect/>
          </a:stretch>
        </p:blipFill>
        <p:spPr bwMode="auto">
          <a:xfrm>
            <a:off x="762000" y="1524000"/>
            <a:ext cx="7620000" cy="3810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HSL </a:t>
            </a:r>
            <a:r>
              <a:rPr lang="es-CL" dirty="0">
                <a:solidFill>
                  <a:srgbClr val="3333CC"/>
                </a:solidFill>
              </a:rPr>
              <a:t>]</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Image:Color cones.png">
            <a:hlinkClick r:id="rId3"/>
          </p:cNvPr>
          <p:cNvPicPr>
            <a:picLocks noChangeAspect="1" noChangeArrowheads="1"/>
          </p:cNvPicPr>
          <p:nvPr/>
        </p:nvPicPr>
        <p:blipFill>
          <a:blip r:embed="rId4"/>
          <a:srcRect/>
          <a:stretch>
            <a:fillRect/>
          </a:stretch>
        </p:blipFill>
        <p:spPr bwMode="auto">
          <a:xfrm>
            <a:off x="1314450" y="571500"/>
            <a:ext cx="5372100" cy="5715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HSL </a:t>
            </a:r>
            <a:r>
              <a:rPr lang="es-CL" dirty="0">
                <a:solidFill>
                  <a:srgbClr val="3333CC"/>
                </a:solidFill>
              </a:rPr>
              <a:t>]</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3"/>
          <a:srcRect/>
          <a:stretch>
            <a:fillRect/>
          </a:stretch>
        </p:blipFill>
        <p:spPr bwMode="auto">
          <a:xfrm>
            <a:off x="482600" y="746125"/>
            <a:ext cx="2497138" cy="1873250"/>
          </a:xfrm>
          <a:prstGeom prst="rect">
            <a:avLst/>
          </a:prstGeom>
          <a:noFill/>
          <a:ln w="9525">
            <a:noFill/>
            <a:miter lim="800000"/>
            <a:headEnd/>
            <a:tailEnd/>
          </a:ln>
        </p:spPr>
      </p:pic>
      <p:pic>
        <p:nvPicPr>
          <p:cNvPr id="115715" name="Picture 3"/>
          <p:cNvPicPr>
            <a:picLocks noChangeAspect="1" noChangeArrowheads="1"/>
          </p:cNvPicPr>
          <p:nvPr/>
        </p:nvPicPr>
        <p:blipFill>
          <a:blip r:embed="rId4"/>
          <a:srcRect/>
          <a:stretch>
            <a:fillRect/>
          </a:stretch>
        </p:blipFill>
        <p:spPr bwMode="auto">
          <a:xfrm>
            <a:off x="4999038" y="736600"/>
            <a:ext cx="2638425" cy="5880100"/>
          </a:xfrm>
          <a:prstGeom prst="rect">
            <a:avLst/>
          </a:prstGeom>
          <a:noFill/>
          <a:ln w="9525">
            <a:noFill/>
            <a:miter lim="800000"/>
            <a:headEnd/>
            <a:tailEnd/>
          </a:ln>
        </p:spPr>
      </p:pic>
      <p:sp>
        <p:nvSpPr>
          <p:cNvPr id="115716" name="Text Box 4"/>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5717" name="Text Box 5"/>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5718" name="Text Box 6"/>
          <p:cNvSpPr txBox="1">
            <a:spLocks noChangeArrowheads="1"/>
          </p:cNvSpPr>
          <p:nvPr/>
        </p:nvSpPr>
        <p:spPr bwMode="auto">
          <a:xfrm>
            <a:off x="7680325" y="6234113"/>
            <a:ext cx="30003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L</a:t>
            </a:r>
            <a:endParaRPr lang="es-ES">
              <a:solidFill>
                <a:srgbClr val="0000FF"/>
              </a:solidFill>
            </a:endParaRPr>
          </a:p>
        </p:txBody>
      </p:sp>
      <p:sp>
        <p:nvSpPr>
          <p:cNvPr id="115719" name="Line 7"/>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0" name="Line 8"/>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1" name="Line 9"/>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HSL </a:t>
            </a:r>
            <a:r>
              <a:rPr lang="es-CL" dirty="0">
                <a:solidFill>
                  <a:srgbClr val="3333CC"/>
                </a:solidFill>
              </a:rPr>
              <a:t>]</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3"/>
          <a:srcRect/>
          <a:stretch>
            <a:fillRect/>
          </a:stretch>
        </p:blipFill>
        <p:spPr bwMode="auto">
          <a:xfrm>
            <a:off x="482600" y="733425"/>
            <a:ext cx="2497138" cy="1873250"/>
          </a:xfrm>
          <a:prstGeom prst="rect">
            <a:avLst/>
          </a:prstGeom>
          <a:noFill/>
          <a:ln w="9525">
            <a:noFill/>
            <a:miter lim="800000"/>
            <a:headEnd/>
            <a:tailEnd/>
          </a:ln>
        </p:spPr>
      </p:pic>
      <p:sp>
        <p:nvSpPr>
          <p:cNvPr id="117763" name="Text Box 3"/>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7764" name="Text Box 4"/>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7765" name="Text Box 5"/>
          <p:cNvSpPr txBox="1">
            <a:spLocks noChangeArrowheads="1"/>
          </p:cNvSpPr>
          <p:nvPr/>
        </p:nvSpPr>
        <p:spPr bwMode="auto">
          <a:xfrm>
            <a:off x="7680325" y="6234113"/>
            <a:ext cx="3190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V</a:t>
            </a:r>
            <a:endParaRPr lang="es-ES">
              <a:solidFill>
                <a:srgbClr val="0000FF"/>
              </a:solidFill>
            </a:endParaRPr>
          </a:p>
        </p:txBody>
      </p:sp>
      <p:sp>
        <p:nvSpPr>
          <p:cNvPr id="117766" name="Line 6"/>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7" name="Line 7"/>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8" name="Line 8"/>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pic>
        <p:nvPicPr>
          <p:cNvPr id="117769" name="Picture 9"/>
          <p:cNvPicPr>
            <a:picLocks noChangeAspect="1" noChangeArrowheads="1"/>
          </p:cNvPicPr>
          <p:nvPr/>
        </p:nvPicPr>
        <p:blipFill>
          <a:blip r:embed="rId4"/>
          <a:srcRect/>
          <a:stretch>
            <a:fillRect/>
          </a:stretch>
        </p:blipFill>
        <p:spPr bwMode="auto">
          <a:xfrm>
            <a:off x="4826000" y="703263"/>
            <a:ext cx="2590800" cy="5791200"/>
          </a:xfrm>
          <a:prstGeom prst="rect">
            <a:avLst/>
          </a:prstGeom>
          <a:noFill/>
          <a:ln w="9525">
            <a:noFill/>
            <a:miter lim="800000"/>
            <a:headEnd/>
            <a:tailEnd/>
          </a:ln>
        </p:spPr>
      </p:pic>
      <p:sp>
        <p:nvSpPr>
          <p:cNvPr id="11" name="Text Box 2"/>
          <p:cNvSpPr txBox="1">
            <a:spLocks noChangeArrowheads="1"/>
          </p:cNvSpPr>
          <p:nvPr/>
        </p:nvSpPr>
        <p:spPr bwMode="auto">
          <a:xfrm>
            <a:off x="176213" y="76200"/>
            <a:ext cx="217469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Space HSV </a:t>
            </a:r>
            <a:r>
              <a:rPr lang="es-CL" dirty="0">
                <a:solidFill>
                  <a:srgbClr val="3333CC"/>
                </a:solidFill>
              </a:rPr>
              <a:t>]</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Grp="1" noChangeAspect="1" noChangeArrowheads="1"/>
          </p:cNvPicPr>
          <p:nvPr>
            <p:ph type="body" idx="1"/>
          </p:nvPr>
        </p:nvPicPr>
        <p:blipFill>
          <a:blip r:embed="rId3"/>
          <a:srcRect/>
          <a:stretch>
            <a:fillRect/>
          </a:stretch>
        </p:blipFill>
        <p:spPr bwMode="auto">
          <a:xfrm>
            <a:off x="0" y="2362200"/>
            <a:ext cx="5105400" cy="3725863"/>
          </a:xfrm>
          <a:noFill/>
          <a:ln>
            <a:miter lim="800000"/>
            <a:headEnd/>
            <a:tailEnd/>
          </a:ln>
        </p:spPr>
      </p:pic>
      <p:pic>
        <p:nvPicPr>
          <p:cNvPr id="123907" name="Picture 3"/>
          <p:cNvPicPr>
            <a:picLocks noChangeAspect="1" noChangeArrowheads="1"/>
          </p:cNvPicPr>
          <p:nvPr/>
        </p:nvPicPr>
        <p:blipFill>
          <a:blip r:embed="rId4"/>
          <a:srcRect/>
          <a:stretch>
            <a:fillRect/>
          </a:stretch>
        </p:blipFill>
        <p:spPr bwMode="auto">
          <a:xfrm>
            <a:off x="4953000" y="2514600"/>
            <a:ext cx="4191000" cy="3581400"/>
          </a:xfrm>
          <a:prstGeom prst="rect">
            <a:avLst/>
          </a:prstGeom>
          <a:noFill/>
          <a:ln w="9525">
            <a:noFill/>
            <a:miter lim="800000"/>
            <a:headEnd/>
            <a:tailEnd/>
          </a:ln>
        </p:spPr>
      </p:pic>
      <p:sp>
        <p:nvSpPr>
          <p:cNvPr id="123908" name="Text Box 4"/>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5" name="TextBox 4"/>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5"/>
              </a:rPr>
              <a:t>Digital Image Processing Using MATLAB, 2nd edition. Gatesmark Publishing.</a:t>
            </a:r>
            <a:endParaRPr lang="en-US" sz="1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Grp="1" noChangeAspect="1" noChangeArrowheads="1"/>
          </p:cNvPicPr>
          <p:nvPr>
            <p:ph type="body" idx="1"/>
          </p:nvPr>
        </p:nvPicPr>
        <p:blipFill>
          <a:blip r:embed="rId3"/>
          <a:srcRect/>
          <a:stretch>
            <a:fillRect/>
          </a:stretch>
        </p:blipFill>
        <p:spPr bwMode="auto">
          <a:xfrm>
            <a:off x="1238250" y="1600200"/>
            <a:ext cx="6667500" cy="4525963"/>
          </a:xfrm>
          <a:noFill/>
          <a:ln>
            <a:miter lim="800000"/>
            <a:headEnd/>
            <a:tailEnd/>
          </a:ln>
        </p:spPr>
      </p:pic>
      <p:sp>
        <p:nvSpPr>
          <p:cNvPr id="12595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729" y="-50840"/>
            <a:ext cx="9347158" cy="697657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726" y="-67770"/>
            <a:ext cx="9347158" cy="697657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656" y="-84700"/>
            <a:ext cx="9347158" cy="6976575"/>
          </a:xfrm>
          <a:prstGeom prst="rect">
            <a:avLst/>
          </a:prstGeom>
          <a:solidFill>
            <a:schemeClr val="accent1">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720" y="-67764"/>
            <a:ext cx="9347158" cy="6976575"/>
          </a:xfrm>
          <a:prstGeom prst="rect">
            <a:avLst/>
          </a:prstGeom>
          <a:solidFill>
            <a:schemeClr val="accent1">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7717" y="-84694"/>
            <a:ext cx="9347158" cy="6976575"/>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781" y="-101624"/>
            <a:ext cx="9347158" cy="697657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7711" y="-101621"/>
            <a:ext cx="9347158" cy="6976575"/>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7708" y="-101618"/>
            <a:ext cx="9347158" cy="6976575"/>
          </a:xfrm>
          <a:prstGeom prst="rect">
            <a:avLst/>
          </a:prstGeom>
          <a:solidFill>
            <a:srgbClr val="9CBA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84638" y="-118548"/>
            <a:ext cx="9347158" cy="6976575"/>
          </a:xfrm>
          <a:prstGeom prst="rect">
            <a:avLst/>
          </a:prstGeom>
          <a:solidFill>
            <a:srgbClr val="9C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4635" y="-84679"/>
            <a:ext cx="9347158" cy="6976575"/>
          </a:xfrm>
          <a:prstGeom prst="rect">
            <a:avLst/>
          </a:prstGeom>
          <a:solidFill>
            <a:srgbClr val="E3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7699" y="-84676"/>
            <a:ext cx="9347158" cy="6976575"/>
          </a:xfrm>
          <a:prstGeom prst="rect">
            <a:avLst/>
          </a:prstGeom>
          <a:solidFill>
            <a:srgbClr val="FFFFC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696" y="-67740"/>
            <a:ext cx="9347158" cy="6976575"/>
          </a:xfrm>
          <a:prstGeom prst="rect">
            <a:avLst/>
          </a:prstGeom>
          <a:solidFill>
            <a:srgbClr val="FFFF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7693" y="-84670"/>
            <a:ext cx="9347158" cy="6976575"/>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7690" y="-67734"/>
            <a:ext cx="9347158" cy="697657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Trebuchet MS"/>
                <a:cs typeface="Trebuchet MS"/>
              </a:rPr>
              <a:t>The aim of color spaces is to aid the process of describing color, either between people or between machines or programs.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3000"/>
                                        <p:tgtEl>
                                          <p:spTgt spid="7"/>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3000"/>
                                        <p:tgtEl>
                                          <p:spTgt spid="8"/>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edge">
                                      <p:cBhvr>
                                        <p:cTn id="15" dur="3000"/>
                                        <p:tgtEl>
                                          <p:spTgt spid="9"/>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edge">
                                      <p:cBhvr>
                                        <p:cTn id="19" dur="3000"/>
                                        <p:tgtEl>
                                          <p:spTgt spid="10"/>
                                        </p:tgtEl>
                                      </p:cBhvr>
                                    </p:animEffect>
                                  </p:childTnLst>
                                </p:cTn>
                              </p:par>
                            </p:childTnLst>
                          </p:cTn>
                        </p:par>
                        <p:par>
                          <p:cTn id="20" fill="hold">
                            <p:stCondLst>
                              <p:cond delay="12000"/>
                            </p:stCondLst>
                            <p:childTnLst>
                              <p:par>
                                <p:cTn id="21" presetID="2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edge">
                                      <p:cBhvr>
                                        <p:cTn id="23" dur="3000"/>
                                        <p:tgtEl>
                                          <p:spTgt spid="11"/>
                                        </p:tgtEl>
                                      </p:cBhvr>
                                    </p:animEffect>
                                  </p:childTnLst>
                                </p:cTn>
                              </p:par>
                            </p:childTnLst>
                          </p:cTn>
                        </p:par>
                        <p:par>
                          <p:cTn id="24" fill="hold">
                            <p:stCondLst>
                              <p:cond delay="15000"/>
                            </p:stCondLst>
                            <p:childTnLst>
                              <p:par>
                                <p:cTn id="25" presetID="2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edge">
                                      <p:cBhvr>
                                        <p:cTn id="27" dur="3000"/>
                                        <p:tgtEl>
                                          <p:spTgt spid="12"/>
                                        </p:tgtEl>
                                      </p:cBhvr>
                                    </p:animEffect>
                                  </p:childTnLst>
                                </p:cTn>
                              </p:par>
                            </p:childTnLst>
                          </p:cTn>
                        </p:par>
                        <p:par>
                          <p:cTn id="28" fill="hold">
                            <p:stCondLst>
                              <p:cond delay="18000"/>
                            </p:stCondLst>
                            <p:childTnLst>
                              <p:par>
                                <p:cTn id="29" presetID="2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edge">
                                      <p:cBhvr>
                                        <p:cTn id="31" dur="3000"/>
                                        <p:tgtEl>
                                          <p:spTgt spid="13"/>
                                        </p:tgtEl>
                                      </p:cBhvr>
                                    </p:animEffect>
                                  </p:childTnLst>
                                </p:cTn>
                              </p:par>
                            </p:childTnLst>
                          </p:cTn>
                        </p:par>
                        <p:par>
                          <p:cTn id="32" fill="hold">
                            <p:stCondLst>
                              <p:cond delay="21000"/>
                            </p:stCondLst>
                            <p:childTnLst>
                              <p:par>
                                <p:cTn id="33" presetID="2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edge">
                                      <p:cBhvr>
                                        <p:cTn id="35" dur="3000"/>
                                        <p:tgtEl>
                                          <p:spTgt spid="14"/>
                                        </p:tgtEl>
                                      </p:cBhvr>
                                    </p:animEffect>
                                  </p:childTnLst>
                                </p:cTn>
                              </p:par>
                            </p:childTnLst>
                          </p:cTn>
                        </p:par>
                        <p:par>
                          <p:cTn id="36" fill="hold">
                            <p:stCondLst>
                              <p:cond delay="24000"/>
                            </p:stCondLst>
                            <p:childTnLst>
                              <p:par>
                                <p:cTn id="37" presetID="2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edge">
                                      <p:cBhvr>
                                        <p:cTn id="39" dur="3000"/>
                                        <p:tgtEl>
                                          <p:spTgt spid="15"/>
                                        </p:tgtEl>
                                      </p:cBhvr>
                                    </p:animEffect>
                                  </p:childTnLst>
                                </p:cTn>
                              </p:par>
                            </p:childTnLst>
                          </p:cTn>
                        </p:par>
                        <p:par>
                          <p:cTn id="40" fill="hold">
                            <p:stCondLst>
                              <p:cond delay="27000"/>
                            </p:stCondLst>
                            <p:childTnLst>
                              <p:par>
                                <p:cTn id="41" presetID="2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edge">
                                      <p:cBhvr>
                                        <p:cTn id="43" dur="3000"/>
                                        <p:tgtEl>
                                          <p:spTgt spid="16"/>
                                        </p:tgtEl>
                                      </p:cBhvr>
                                    </p:animEffect>
                                  </p:childTnLst>
                                </p:cTn>
                              </p:par>
                            </p:childTnLst>
                          </p:cTn>
                        </p:par>
                        <p:par>
                          <p:cTn id="44" fill="hold">
                            <p:stCondLst>
                              <p:cond delay="30000"/>
                            </p:stCondLst>
                            <p:childTnLst>
                              <p:par>
                                <p:cTn id="45" presetID="2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edge">
                                      <p:cBhvr>
                                        <p:cTn id="47" dur="3000"/>
                                        <p:tgtEl>
                                          <p:spTgt spid="17"/>
                                        </p:tgtEl>
                                      </p:cBhvr>
                                    </p:animEffect>
                                  </p:childTnLst>
                                </p:cTn>
                              </p:par>
                            </p:childTnLst>
                          </p:cTn>
                        </p:par>
                        <p:par>
                          <p:cTn id="48" fill="hold">
                            <p:stCondLst>
                              <p:cond delay="33000"/>
                            </p:stCondLst>
                            <p:childTnLst>
                              <p:par>
                                <p:cTn id="49" presetID="2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edge">
                                      <p:cBhvr>
                                        <p:cTn id="51" dur="3000"/>
                                        <p:tgtEl>
                                          <p:spTgt spid="18"/>
                                        </p:tgtEl>
                                      </p:cBhvr>
                                    </p:animEffect>
                                  </p:childTnLst>
                                </p:cTn>
                              </p:par>
                            </p:childTnLst>
                          </p:cTn>
                        </p:par>
                        <p:par>
                          <p:cTn id="52" fill="hold">
                            <p:stCondLst>
                              <p:cond delay="36000"/>
                            </p:stCondLst>
                            <p:childTnLst>
                              <p:par>
                                <p:cTn id="53" presetID="2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edge">
                                      <p:cBhvr>
                                        <p:cTn id="55" dur="3000"/>
                                        <p:tgtEl>
                                          <p:spTgt spid="19"/>
                                        </p:tgtEl>
                                      </p:cBhvr>
                                    </p:animEffect>
                                  </p:childTnLst>
                                </p:cTn>
                              </p:par>
                            </p:childTnLst>
                          </p:cTn>
                        </p:par>
                        <p:par>
                          <p:cTn id="56" fill="hold">
                            <p:stCondLst>
                              <p:cond delay="39000"/>
                            </p:stCondLst>
                            <p:childTnLst>
                              <p:par>
                                <p:cTn id="57" presetID="2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edge">
                                      <p:cBhvr>
                                        <p:cTn id="59"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Grp="1" noChangeAspect="1" noChangeArrowheads="1"/>
          </p:cNvPicPr>
          <p:nvPr>
            <p:ph type="body" idx="1"/>
          </p:nvPr>
        </p:nvPicPr>
        <p:blipFill>
          <a:blip r:embed="rId3"/>
          <a:srcRect/>
          <a:stretch>
            <a:fillRect/>
          </a:stretch>
        </p:blipFill>
        <p:spPr bwMode="auto">
          <a:xfrm>
            <a:off x="1752600" y="1098550"/>
            <a:ext cx="5181600" cy="4870450"/>
          </a:xfrm>
          <a:noFill/>
          <a:ln>
            <a:miter lim="800000"/>
            <a:headEnd/>
            <a:tailEnd/>
          </a:ln>
        </p:spPr>
      </p:pic>
      <p:sp>
        <p:nvSpPr>
          <p:cNvPr id="12800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Grp="1" noChangeAspect="1" noChangeArrowheads="1"/>
          </p:cNvPicPr>
          <p:nvPr>
            <p:ph type="body" idx="1"/>
          </p:nvPr>
        </p:nvPicPr>
        <p:blipFill>
          <a:blip r:embed="rId3"/>
          <a:srcRect/>
          <a:stretch>
            <a:fillRect/>
          </a:stretch>
        </p:blipFill>
        <p:spPr bwMode="auto">
          <a:xfrm>
            <a:off x="419100" y="887413"/>
            <a:ext cx="8229600" cy="4840287"/>
          </a:xfrm>
          <a:noFill/>
          <a:ln>
            <a:miter lim="800000"/>
            <a:headEnd/>
            <a:tailEnd/>
          </a:ln>
        </p:spPr>
      </p:pic>
      <p:sp>
        <p:nvSpPr>
          <p:cNvPr id="130051"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Grp="1" noChangeAspect="1" noChangeArrowheads="1"/>
          </p:cNvPicPr>
          <p:nvPr>
            <p:ph type="body" idx="1"/>
          </p:nvPr>
        </p:nvPicPr>
        <p:blipFill>
          <a:blip r:embed="rId3"/>
          <a:srcRect/>
          <a:stretch>
            <a:fillRect/>
          </a:stretch>
        </p:blipFill>
        <p:spPr bwMode="auto">
          <a:xfrm>
            <a:off x="1143000" y="2057400"/>
            <a:ext cx="7720013" cy="4114800"/>
          </a:xfrm>
          <a:noFill/>
          <a:ln>
            <a:miter lim="800000"/>
            <a:headEnd/>
            <a:tailEnd/>
          </a:ln>
        </p:spPr>
      </p:pic>
      <p:sp>
        <p:nvSpPr>
          <p:cNvPr id="13209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Grp="1" noChangeAspect="1" noChangeArrowheads="1"/>
          </p:cNvPicPr>
          <p:nvPr>
            <p:ph type="body" idx="1"/>
          </p:nvPr>
        </p:nvPicPr>
        <p:blipFill>
          <a:blip r:embed="rId3"/>
          <a:srcRect/>
          <a:stretch>
            <a:fillRect/>
          </a:stretch>
        </p:blipFill>
        <p:spPr bwMode="auto">
          <a:xfrm>
            <a:off x="1435100" y="1039813"/>
            <a:ext cx="5905500" cy="4700587"/>
          </a:xfrm>
          <a:noFill/>
          <a:ln>
            <a:miter lim="800000"/>
            <a:headEnd/>
            <a:tailEnd/>
          </a:ln>
        </p:spPr>
      </p:pic>
      <p:sp>
        <p:nvSpPr>
          <p:cNvPr id="134147"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Grp="1" noChangeAspect="1" noChangeArrowheads="1"/>
          </p:cNvPicPr>
          <p:nvPr>
            <p:ph type="body" idx="1"/>
          </p:nvPr>
        </p:nvPicPr>
        <p:blipFill>
          <a:blip r:embed="rId3"/>
          <a:srcRect/>
          <a:stretch>
            <a:fillRect/>
          </a:stretch>
        </p:blipFill>
        <p:spPr bwMode="auto">
          <a:xfrm>
            <a:off x="1320800" y="1001713"/>
            <a:ext cx="6477000" cy="4992687"/>
          </a:xfrm>
          <a:noFill/>
          <a:ln>
            <a:miter lim="800000"/>
            <a:headEnd/>
            <a:tailEnd/>
          </a:ln>
        </p:spPr>
      </p:pic>
      <p:sp>
        <p:nvSpPr>
          <p:cNvPr id="13619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Grp="1" noChangeAspect="1" noChangeArrowheads="1"/>
          </p:cNvPicPr>
          <p:nvPr>
            <p:ph type="body" idx="1"/>
          </p:nvPr>
        </p:nvPicPr>
        <p:blipFill>
          <a:blip r:embed="rId3"/>
          <a:srcRect/>
          <a:stretch>
            <a:fillRect/>
          </a:stretch>
        </p:blipFill>
        <p:spPr bwMode="auto">
          <a:xfrm>
            <a:off x="457200" y="1420813"/>
            <a:ext cx="8229600" cy="3968750"/>
          </a:xfrm>
          <a:noFill/>
          <a:ln>
            <a:miter lim="800000"/>
            <a:headEnd/>
            <a:tailEnd/>
          </a:ln>
        </p:spPr>
      </p:pic>
      <p:sp>
        <p:nvSpPr>
          <p:cNvPr id="13824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a:srcRect/>
          <a:stretch>
            <a:fillRect/>
          </a:stretch>
        </p:blipFill>
        <p:spPr bwMode="auto">
          <a:xfrm>
            <a:off x="5295900" y="990600"/>
            <a:ext cx="3421063" cy="5105400"/>
          </a:xfrm>
          <a:prstGeom prst="rect">
            <a:avLst/>
          </a:prstGeom>
          <a:noFill/>
          <a:ln w="9525">
            <a:noFill/>
            <a:miter lim="800000"/>
            <a:headEnd/>
            <a:tailEnd/>
          </a:ln>
        </p:spPr>
      </p:pic>
      <p:pic>
        <p:nvPicPr>
          <p:cNvPr id="140291" name="Picture 3"/>
          <p:cNvPicPr>
            <a:picLocks noChangeAspect="1" noChangeArrowheads="1"/>
          </p:cNvPicPr>
          <p:nvPr/>
        </p:nvPicPr>
        <p:blipFill>
          <a:blip r:embed="rId4"/>
          <a:srcRect/>
          <a:stretch>
            <a:fillRect/>
          </a:stretch>
        </p:blipFill>
        <p:spPr bwMode="auto">
          <a:xfrm>
            <a:off x="203200" y="4673600"/>
            <a:ext cx="4953000" cy="671513"/>
          </a:xfrm>
          <a:prstGeom prst="rect">
            <a:avLst/>
          </a:prstGeom>
          <a:noFill/>
          <a:ln w="9525">
            <a:noFill/>
            <a:miter lim="800000"/>
            <a:headEnd/>
            <a:tailEnd/>
          </a:ln>
        </p:spPr>
      </p:pic>
      <p:pic>
        <p:nvPicPr>
          <p:cNvPr id="140292" name="Picture 4"/>
          <p:cNvPicPr>
            <a:picLocks noChangeAspect="1" noChangeArrowheads="1"/>
          </p:cNvPicPr>
          <p:nvPr/>
        </p:nvPicPr>
        <p:blipFill>
          <a:blip r:embed="rId5"/>
          <a:srcRect/>
          <a:stretch>
            <a:fillRect/>
          </a:stretch>
        </p:blipFill>
        <p:spPr bwMode="auto">
          <a:xfrm>
            <a:off x="0" y="1117600"/>
            <a:ext cx="5257800" cy="2895600"/>
          </a:xfrm>
          <a:prstGeom prst="rect">
            <a:avLst/>
          </a:prstGeom>
          <a:noFill/>
          <a:ln w="9525">
            <a:noFill/>
            <a:miter lim="800000"/>
            <a:headEnd/>
            <a:tailEnd/>
          </a:ln>
        </p:spPr>
      </p:pic>
      <p:sp>
        <p:nvSpPr>
          <p:cNvPr id="140293" name="Text Box 5"/>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Grp="1" noChangeAspect="1" noChangeArrowheads="1"/>
          </p:cNvPicPr>
          <p:nvPr>
            <p:ph type="body" idx="1"/>
          </p:nvPr>
        </p:nvPicPr>
        <p:blipFill>
          <a:blip r:embed="rId3"/>
          <a:srcRect/>
          <a:stretch>
            <a:fillRect/>
          </a:stretch>
        </p:blipFill>
        <p:spPr bwMode="auto">
          <a:xfrm>
            <a:off x="2022475" y="812800"/>
            <a:ext cx="5229225" cy="4953000"/>
          </a:xfrm>
          <a:noFill/>
          <a:ln>
            <a:miter lim="800000"/>
            <a:headEnd/>
            <a:tailEnd/>
          </a:ln>
        </p:spPr>
      </p:pic>
      <p:sp>
        <p:nvSpPr>
          <p:cNvPr id="14233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Blackbody-lg.png">
            <a:hlinkClick r:id="rId3"/>
          </p:cNvPr>
          <p:cNvPicPr>
            <a:picLocks noChangeAspect="1" noChangeArrowheads="1"/>
          </p:cNvPicPr>
          <p:nvPr/>
        </p:nvPicPr>
        <p:blipFill>
          <a:blip r:embed="rId4"/>
          <a:srcRect/>
          <a:stretch>
            <a:fillRect/>
          </a:stretch>
        </p:blipFill>
        <p:spPr bwMode="auto">
          <a:xfrm>
            <a:off x="762000" y="852488"/>
            <a:ext cx="7620000" cy="5153025"/>
          </a:xfrm>
          <a:prstGeom prst="rect">
            <a:avLst/>
          </a:prstGeom>
          <a:noFill/>
          <a:ln w="9525">
            <a:noFill/>
            <a:miter lim="800000"/>
            <a:headEnd/>
            <a:tailEnd/>
          </a:ln>
        </p:spPr>
      </p:pic>
      <p:sp>
        <p:nvSpPr>
          <p:cNvPr id="148483"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Temperature of Color </a:t>
            </a:r>
            <a:r>
              <a:rPr lang="es-CL" dirty="0">
                <a:solidFill>
                  <a:srgbClr val="3333CC"/>
                </a:solidFill>
              </a:rPr>
              <a:t>]</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5" descr="Image:PlanckianLocus.png">
            <a:hlinkClick r:id="rId3"/>
          </p:cNvPr>
          <p:cNvPicPr>
            <a:picLocks noChangeAspect="1" noChangeArrowheads="1"/>
          </p:cNvPicPr>
          <p:nvPr/>
        </p:nvPicPr>
        <p:blipFill>
          <a:blip r:embed="rId4"/>
          <a:srcRect/>
          <a:stretch>
            <a:fillRect/>
          </a:stretch>
        </p:blipFill>
        <p:spPr bwMode="auto">
          <a:xfrm>
            <a:off x="1919288" y="1090613"/>
            <a:ext cx="4708525" cy="5291137"/>
          </a:xfrm>
          <a:prstGeom prst="rect">
            <a:avLst/>
          </a:prstGeom>
          <a:noFill/>
          <a:ln w="9525">
            <a:noFill/>
            <a:miter lim="800000"/>
            <a:headEnd/>
            <a:tailEnd/>
          </a:ln>
        </p:spPr>
      </p:pic>
      <p:pic>
        <p:nvPicPr>
          <p:cNvPr id="150532" name="Picture 6" descr="Image:Color temperature.svg">
            <a:hlinkClick r:id="rId5"/>
          </p:cNvPr>
          <p:cNvPicPr>
            <a:picLocks noChangeAspect="1" noChangeArrowheads="1"/>
          </p:cNvPicPr>
          <p:nvPr/>
        </p:nvPicPr>
        <p:blipFill>
          <a:blip r:embed="rId6"/>
          <a:srcRect/>
          <a:stretch>
            <a:fillRect/>
          </a:stretch>
        </p:blipFill>
        <p:spPr bwMode="auto">
          <a:xfrm>
            <a:off x="1501775" y="452438"/>
            <a:ext cx="5505450" cy="619125"/>
          </a:xfrm>
          <a:prstGeom prst="rect">
            <a:avLst/>
          </a:prstGeom>
          <a:noFill/>
          <a:ln w="9525">
            <a:noFill/>
            <a:miter lim="800000"/>
            <a:headEnd/>
            <a:tailEnd/>
          </a:ln>
        </p:spPr>
      </p:pic>
      <p:sp>
        <p:nvSpPr>
          <p:cNvPr id="5"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Temperature of Color </a:t>
            </a:r>
            <a:r>
              <a:rPr lang="es-CL" dirty="0">
                <a:solidFill>
                  <a:srgbClr val="3333CC"/>
                </a:solidFill>
              </a:rPr>
              <a:t>]</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Cones smj2 E.png">
            <a:hlinkClick r:id="rId3"/>
          </p:cNvPr>
          <p:cNvPicPr>
            <a:picLocks noChangeAspect="1" noChangeArrowheads="1"/>
          </p:cNvPicPr>
          <p:nvPr/>
        </p:nvPicPr>
        <p:blipFill>
          <a:blip r:embed="rId4"/>
          <a:srcRect/>
          <a:stretch>
            <a:fillRect/>
          </a:stretch>
        </p:blipFill>
        <p:spPr bwMode="auto">
          <a:xfrm>
            <a:off x="460375" y="687388"/>
            <a:ext cx="2914650" cy="2257425"/>
          </a:xfrm>
          <a:prstGeom prst="rect">
            <a:avLst/>
          </a:prstGeom>
          <a:noFill/>
          <a:ln w="9525">
            <a:noFill/>
            <a:miter lim="800000"/>
            <a:headEnd/>
            <a:tailEnd/>
          </a:ln>
        </p:spPr>
      </p:pic>
      <p:pic>
        <p:nvPicPr>
          <p:cNvPr id="31747" name="Picture 3" descr="Image:Ventral-dorsal streams.svg">
            <a:hlinkClick r:id="rId5"/>
          </p:cNvPr>
          <p:cNvPicPr>
            <a:picLocks noChangeAspect="1" noChangeArrowheads="1"/>
          </p:cNvPicPr>
          <p:nvPr/>
        </p:nvPicPr>
        <p:blipFill>
          <a:blip r:embed="rId6"/>
          <a:srcRect/>
          <a:stretch>
            <a:fillRect/>
          </a:stretch>
        </p:blipFill>
        <p:spPr bwMode="auto">
          <a:xfrm>
            <a:off x="3819525" y="874713"/>
            <a:ext cx="5324475" cy="3800475"/>
          </a:xfrm>
          <a:prstGeom prst="rect">
            <a:avLst/>
          </a:prstGeom>
          <a:noFill/>
          <a:ln w="9525">
            <a:noFill/>
            <a:miter lim="800000"/>
            <a:headEnd/>
            <a:tailEnd/>
          </a:ln>
        </p:spPr>
      </p:pic>
      <p:pic>
        <p:nvPicPr>
          <p:cNvPr id="31748" name="Picture 4" descr="Image:Psychophysical.jpg">
            <a:hlinkClick r:id="rId7"/>
          </p:cNvPr>
          <p:cNvPicPr>
            <a:picLocks noChangeAspect="1" noChangeArrowheads="1"/>
          </p:cNvPicPr>
          <p:nvPr/>
        </p:nvPicPr>
        <p:blipFill>
          <a:blip r:embed="rId8"/>
          <a:srcRect/>
          <a:stretch>
            <a:fillRect/>
          </a:stretch>
        </p:blipFill>
        <p:spPr bwMode="auto">
          <a:xfrm>
            <a:off x="611188" y="3479800"/>
            <a:ext cx="3054350" cy="1787525"/>
          </a:xfrm>
          <a:prstGeom prst="rect">
            <a:avLst/>
          </a:prstGeom>
          <a:noFill/>
          <a:ln w="9525">
            <a:noFill/>
            <a:miter lim="800000"/>
            <a:headEnd/>
            <a:tailEnd/>
          </a:ln>
        </p:spPr>
      </p:pic>
      <p:pic>
        <p:nvPicPr>
          <p:cNvPr id="31749" name="Picture 5"/>
          <p:cNvPicPr>
            <a:picLocks noChangeAspect="1" noChangeArrowheads="1"/>
          </p:cNvPicPr>
          <p:nvPr/>
        </p:nvPicPr>
        <p:blipFill>
          <a:blip r:embed="rId9"/>
          <a:srcRect/>
          <a:stretch>
            <a:fillRect/>
          </a:stretch>
        </p:blipFill>
        <p:spPr bwMode="auto">
          <a:xfrm>
            <a:off x="4530725" y="5038725"/>
            <a:ext cx="2952750" cy="1047750"/>
          </a:xfrm>
          <a:prstGeom prst="rect">
            <a:avLst/>
          </a:prstGeom>
          <a:noFill/>
          <a:ln w="9525">
            <a:noFill/>
            <a:miter lim="800000"/>
            <a:headEnd/>
            <a:tailEnd/>
          </a:ln>
        </p:spPr>
      </p:pic>
      <p:sp>
        <p:nvSpPr>
          <p:cNvPr id="31750" name="Text Box 6"/>
          <p:cNvSpPr txBox="1">
            <a:spLocks noChangeArrowheads="1"/>
          </p:cNvSpPr>
          <p:nvPr/>
        </p:nvSpPr>
        <p:spPr bwMode="auto">
          <a:xfrm>
            <a:off x="176213" y="76200"/>
            <a:ext cx="2226766"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perception </a:t>
            </a:r>
            <a:r>
              <a:rPr lang="es-CL" dirty="0">
                <a:solidFill>
                  <a:srgbClr val="3333CC"/>
                </a:solidFill>
              </a:rPr>
              <a:t>]</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176213" y="76200"/>
            <a:ext cx="1877136"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Optical prism </a:t>
            </a:r>
            <a:r>
              <a:rPr lang="es-CL" dirty="0">
                <a:solidFill>
                  <a:srgbClr val="3333CC"/>
                </a:solidFill>
              </a:rPr>
              <a:t>]</a:t>
            </a:r>
            <a:endParaRPr lang="en-US" dirty="0">
              <a:solidFill>
                <a:srgbClr val="3333CC"/>
              </a:solidFill>
            </a:endParaRPr>
          </a:p>
        </p:txBody>
      </p:sp>
      <p:pic>
        <p:nvPicPr>
          <p:cNvPr id="44035" name="Picture 5"/>
          <p:cNvPicPr>
            <a:picLocks noGrp="1" noChangeAspect="1" noChangeArrowheads="1"/>
          </p:cNvPicPr>
          <p:nvPr>
            <p:ph type="body" idx="1"/>
          </p:nvPr>
        </p:nvPicPr>
        <p:blipFill>
          <a:blip r:embed="rId3"/>
          <a:srcRect/>
          <a:stretch>
            <a:fillRect/>
          </a:stretch>
        </p:blipFill>
        <p:spPr bwMode="auto">
          <a:xfrm>
            <a:off x="0" y="1616075"/>
            <a:ext cx="8829675" cy="3986213"/>
          </a:xfrm>
          <a:noFill/>
          <a:ln>
            <a:miter lim="800000"/>
            <a:headEnd/>
            <a:tailEnd/>
          </a:ln>
        </p:spPr>
      </p:pic>
      <p:sp>
        <p:nvSpPr>
          <p:cNvPr id="44036" name="Rectangle 7"/>
          <p:cNvSpPr>
            <a:spLocks noChangeArrowheads="1"/>
          </p:cNvSpPr>
          <p:nvPr/>
        </p:nvSpPr>
        <p:spPr bwMode="auto">
          <a:xfrm>
            <a:off x="0" y="4737100"/>
            <a:ext cx="9461500" cy="11049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Image:Spectrum441pxWithnm.png">
            <a:hlinkClick r:id="rId3"/>
          </p:cNvPr>
          <p:cNvPicPr>
            <a:picLocks noChangeAspect="1" noChangeArrowheads="1"/>
          </p:cNvPicPr>
          <p:nvPr/>
        </p:nvPicPr>
        <p:blipFill>
          <a:blip r:embed="rId4">
            <a:lum contrast="36000"/>
          </a:blip>
          <a:srcRect/>
          <a:stretch>
            <a:fillRect/>
          </a:stretch>
        </p:blipFill>
        <p:spPr bwMode="auto">
          <a:xfrm>
            <a:off x="1303338" y="3479800"/>
            <a:ext cx="7210425" cy="1308100"/>
          </a:xfrm>
          <a:prstGeom prst="rect">
            <a:avLst/>
          </a:prstGeom>
          <a:noFill/>
          <a:ln w="9525">
            <a:noFill/>
            <a:miter lim="800000"/>
            <a:headEnd/>
            <a:tailEnd/>
          </a:ln>
        </p:spPr>
      </p:pic>
      <p:pic>
        <p:nvPicPr>
          <p:cNvPr id="46083" name="Picture 6" descr="specol"/>
          <p:cNvPicPr>
            <a:picLocks noChangeAspect="1" noChangeArrowheads="1"/>
          </p:cNvPicPr>
          <p:nvPr/>
        </p:nvPicPr>
        <p:blipFill>
          <a:blip r:embed="rId5"/>
          <a:srcRect/>
          <a:stretch>
            <a:fillRect/>
          </a:stretch>
        </p:blipFill>
        <p:spPr bwMode="auto">
          <a:xfrm>
            <a:off x="917575" y="2309813"/>
            <a:ext cx="6407150" cy="1323975"/>
          </a:xfrm>
          <a:prstGeom prst="rect">
            <a:avLst/>
          </a:prstGeom>
          <a:noFill/>
          <a:ln w="9525">
            <a:noFill/>
            <a:miter lim="800000"/>
            <a:headEnd/>
            <a:tailEnd/>
          </a:ln>
        </p:spPr>
      </p:pic>
      <p:sp>
        <p:nvSpPr>
          <p:cNvPr id="46084" name="Rectangle 7"/>
          <p:cNvSpPr>
            <a:spLocks noChangeArrowheads="1"/>
          </p:cNvSpPr>
          <p:nvPr/>
        </p:nvSpPr>
        <p:spPr bwMode="auto">
          <a:xfrm>
            <a:off x="7112000" y="2908300"/>
            <a:ext cx="1790700" cy="24765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46085" name="Line 8"/>
          <p:cNvSpPr>
            <a:spLocks noChangeShapeType="1"/>
          </p:cNvSpPr>
          <p:nvPr/>
        </p:nvSpPr>
        <p:spPr bwMode="auto">
          <a:xfrm>
            <a:off x="5600700" y="5791200"/>
            <a:ext cx="22098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46086" name="Text Box 9"/>
          <p:cNvSpPr txBox="1">
            <a:spLocks noChangeArrowheads="1"/>
          </p:cNvSpPr>
          <p:nvPr/>
        </p:nvSpPr>
        <p:spPr bwMode="auto">
          <a:xfrm>
            <a:off x="5470525" y="5942013"/>
            <a:ext cx="1927068" cy="369332"/>
          </a:xfrm>
          <a:prstGeom prst="rect">
            <a:avLst/>
          </a:prstGeom>
          <a:noFill/>
          <a:ln w="9525">
            <a:noFill/>
            <a:miter lim="800000"/>
            <a:headEnd/>
            <a:tailEnd/>
          </a:ln>
        </p:spPr>
        <p:txBody>
          <a:bodyPr wrap="none">
            <a:prstTxWarp prst="textNoShape">
              <a:avLst/>
            </a:prstTxWarp>
            <a:spAutoFit/>
          </a:bodyPr>
          <a:lstStyle/>
          <a:p>
            <a:r>
              <a:rPr lang="es-CL" dirty="0" smtClean="0"/>
              <a:t>wavelength </a:t>
            </a:r>
            <a:r>
              <a:rPr lang="es-CL" dirty="0"/>
              <a:t>[nm]</a:t>
            </a:r>
            <a:endParaRPr lang="es-ES" dirty="0"/>
          </a:p>
        </p:txBody>
      </p:sp>
      <p:sp>
        <p:nvSpPr>
          <p:cNvPr id="46087" name="Text Box 10"/>
          <p:cNvSpPr txBox="1">
            <a:spLocks noChangeArrowheads="1"/>
          </p:cNvSpPr>
          <p:nvPr/>
        </p:nvSpPr>
        <p:spPr bwMode="auto">
          <a:xfrm>
            <a:off x="176213" y="76200"/>
            <a:ext cx="211135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Color definition </a:t>
            </a:r>
            <a:r>
              <a:rPr lang="es-CL" dirty="0">
                <a:solidFill>
                  <a:srgbClr val="3333CC"/>
                </a:solidFill>
              </a:rPr>
              <a:t>]</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olcon"/>
          <p:cNvPicPr>
            <a:picLocks noChangeAspect="1" noChangeArrowheads="1"/>
          </p:cNvPicPr>
          <p:nvPr/>
        </p:nvPicPr>
        <p:blipFill>
          <a:blip r:embed="rId3">
            <a:lum bright="-24000" contrast="24000"/>
          </a:blip>
          <a:srcRect/>
          <a:stretch>
            <a:fillRect/>
          </a:stretch>
        </p:blipFill>
        <p:spPr bwMode="auto">
          <a:xfrm>
            <a:off x="519113" y="1143000"/>
            <a:ext cx="8070850" cy="5143500"/>
          </a:xfrm>
          <a:prstGeom prst="rect">
            <a:avLst/>
          </a:prstGeom>
          <a:noFill/>
          <a:ln w="9525">
            <a:noFill/>
            <a:miter lim="800000"/>
            <a:headEnd/>
            <a:tailEnd/>
          </a:ln>
        </p:spPr>
      </p:pic>
      <p:sp>
        <p:nvSpPr>
          <p:cNvPr id="52227" name="Text Box 3"/>
          <p:cNvSpPr txBox="1">
            <a:spLocks noChangeArrowheads="1"/>
          </p:cNvSpPr>
          <p:nvPr/>
        </p:nvSpPr>
        <p:spPr bwMode="auto">
          <a:xfrm>
            <a:off x="176213" y="76200"/>
            <a:ext cx="2621143"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Human eye response </a:t>
            </a:r>
            <a:r>
              <a:rPr lang="es-CL" dirty="0">
                <a:solidFill>
                  <a:srgbClr val="3333CC"/>
                </a:solidFill>
              </a:rPr>
              <a:t>]</a:t>
            </a:r>
            <a:endParaRPr lang="en-US" dirty="0">
              <a:solidFill>
                <a:srgbClr val="3333CC"/>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13" descr="addspotl"/>
          <p:cNvPicPr>
            <a:picLocks noChangeAspect="1" noChangeArrowheads="1"/>
          </p:cNvPicPr>
          <p:nvPr/>
        </p:nvPicPr>
        <p:blipFill>
          <a:blip r:embed="rId3"/>
          <a:srcRect/>
          <a:stretch>
            <a:fillRect/>
          </a:stretch>
        </p:blipFill>
        <p:spPr bwMode="auto">
          <a:xfrm>
            <a:off x="774700" y="752475"/>
            <a:ext cx="7138988" cy="5694363"/>
          </a:xfrm>
          <a:prstGeom prst="rect">
            <a:avLst/>
          </a:prstGeom>
          <a:noFill/>
          <a:ln w="9525">
            <a:noFill/>
            <a:miter lim="800000"/>
            <a:headEnd/>
            <a:tailEnd/>
          </a:ln>
        </p:spPr>
      </p:pic>
      <p:sp>
        <p:nvSpPr>
          <p:cNvPr id="4" name="Text Box 2"/>
          <p:cNvSpPr txBox="1">
            <a:spLocks noChangeArrowheads="1"/>
          </p:cNvSpPr>
          <p:nvPr/>
        </p:nvSpPr>
        <p:spPr bwMode="auto">
          <a:xfrm>
            <a:off x="176213" y="76200"/>
            <a:ext cx="254720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smtClean="0">
                <a:solidFill>
                  <a:srgbClr val="3333CC"/>
                </a:solidFill>
              </a:rPr>
              <a:t>Aditive color mixing </a:t>
            </a:r>
            <a:r>
              <a:rPr lang="es-CL" dirty="0">
                <a:solidFill>
                  <a:srgbClr val="3333CC"/>
                </a:solidFill>
              </a:rPr>
              <a:t>]</a:t>
            </a:r>
            <a:endParaRPr lang="en-US" dirty="0">
              <a:solidFill>
                <a:srgbClr val="3333CC"/>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10700</TotalTime>
  <Words>892</Words>
  <Application>Microsoft Macintosh PowerPoint</Application>
  <PresentationFormat>On-screen Show (4:3)</PresentationFormat>
  <Paragraphs>159</Paragraphs>
  <Slides>49</Slides>
  <Notes>44</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2</vt:i4>
      </vt:variant>
      <vt:variant>
        <vt:lpstr>Slide Titles</vt:lpstr>
      </vt:variant>
      <vt:variant>
        <vt:i4>49</vt:i4>
      </vt:variant>
    </vt:vector>
  </HeadingPairs>
  <TitlesOfParts>
    <vt:vector size="56" baseType="lpstr">
      <vt:lpstr>ＭＳ Ｐゴシック</vt:lpstr>
      <vt:lpstr>Trebuchet MS</vt:lpstr>
      <vt:lpstr>Arial</vt:lpstr>
      <vt:lpstr>1_Diseño predeterminado</vt:lpstr>
      <vt:lpstr>2_Diseño predeterminado</vt:lpstr>
      <vt:lpstr>CorelPhotoPaint.Image.11</vt:lpstr>
      <vt:lpstr>EcuaciÛn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112</cp:revision>
  <dcterms:created xsi:type="dcterms:W3CDTF">2012-09-03T12:33:59Z</dcterms:created>
  <dcterms:modified xsi:type="dcterms:W3CDTF">2018-11-12T15:28:58Z</dcterms:modified>
</cp:coreProperties>
</file>